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3"/>
  </p:notesMasterIdLst>
  <p:handoutMasterIdLst>
    <p:handoutMasterId r:id="rId34"/>
  </p:handoutMasterIdLst>
  <p:sldIdLst>
    <p:sldId id="256" r:id="rId2"/>
    <p:sldId id="257" r:id="rId3"/>
    <p:sldId id="258" r:id="rId4"/>
    <p:sldId id="278" r:id="rId5"/>
    <p:sldId id="259" r:id="rId6"/>
    <p:sldId id="260" r:id="rId7"/>
    <p:sldId id="261" r:id="rId8"/>
    <p:sldId id="262" r:id="rId9"/>
    <p:sldId id="263" r:id="rId10"/>
    <p:sldId id="264" r:id="rId11"/>
    <p:sldId id="265" r:id="rId12"/>
    <p:sldId id="266" r:id="rId13"/>
    <p:sldId id="282" r:id="rId14"/>
    <p:sldId id="283" r:id="rId15"/>
    <p:sldId id="284" r:id="rId16"/>
    <p:sldId id="285" r:id="rId17"/>
    <p:sldId id="286" r:id="rId18"/>
    <p:sldId id="267" r:id="rId19"/>
    <p:sldId id="268" r:id="rId20"/>
    <p:sldId id="269" r:id="rId21"/>
    <p:sldId id="279" r:id="rId22"/>
    <p:sldId id="281" r:id="rId23"/>
    <p:sldId id="280" r:id="rId24"/>
    <p:sldId id="270" r:id="rId25"/>
    <p:sldId id="271" r:id="rId26"/>
    <p:sldId id="272" r:id="rId27"/>
    <p:sldId id="273" r:id="rId28"/>
    <p:sldId id="274" r:id="rId29"/>
    <p:sldId id="275" r:id="rId30"/>
    <p:sldId id="276" r:id="rId31"/>
    <p:sldId id="277" r:id="rId32"/>
  </p:sldIdLst>
  <p:sldSz cx="9144000" cy="6858000" type="screen4x3"/>
  <p:notesSz cx="6856413" cy="9083675"/>
  <p:defaultTextStyle>
    <a:defPPr>
      <a:defRPr lang="en-US"/>
    </a:defPPr>
    <a:lvl1pPr algn="l" rtl="0" fontAlgn="base">
      <a:spcBef>
        <a:spcPct val="20000"/>
      </a:spcBef>
      <a:spcAft>
        <a:spcPct val="0"/>
      </a:spcAft>
      <a:buChar char="•"/>
      <a:defRPr kern="1200">
        <a:solidFill>
          <a:schemeClr val="tx1"/>
        </a:solidFill>
        <a:latin typeface="Arial" charset="0"/>
        <a:ea typeface="+mn-ea"/>
        <a:cs typeface="+mn-cs"/>
      </a:defRPr>
    </a:lvl1pPr>
    <a:lvl2pPr marL="457200" algn="l" rtl="0" fontAlgn="base">
      <a:spcBef>
        <a:spcPct val="20000"/>
      </a:spcBef>
      <a:spcAft>
        <a:spcPct val="0"/>
      </a:spcAft>
      <a:buChar char="•"/>
      <a:defRPr kern="1200">
        <a:solidFill>
          <a:schemeClr val="tx1"/>
        </a:solidFill>
        <a:latin typeface="Arial" charset="0"/>
        <a:ea typeface="+mn-ea"/>
        <a:cs typeface="+mn-cs"/>
      </a:defRPr>
    </a:lvl2pPr>
    <a:lvl3pPr marL="914400" algn="l" rtl="0" fontAlgn="base">
      <a:spcBef>
        <a:spcPct val="20000"/>
      </a:spcBef>
      <a:spcAft>
        <a:spcPct val="0"/>
      </a:spcAft>
      <a:buChar char="•"/>
      <a:defRPr kern="1200">
        <a:solidFill>
          <a:schemeClr val="tx1"/>
        </a:solidFill>
        <a:latin typeface="Arial" charset="0"/>
        <a:ea typeface="+mn-ea"/>
        <a:cs typeface="+mn-cs"/>
      </a:defRPr>
    </a:lvl3pPr>
    <a:lvl4pPr marL="1371600" algn="l" rtl="0" fontAlgn="base">
      <a:spcBef>
        <a:spcPct val="20000"/>
      </a:spcBef>
      <a:spcAft>
        <a:spcPct val="0"/>
      </a:spcAft>
      <a:buChar char="•"/>
      <a:defRPr kern="1200">
        <a:solidFill>
          <a:schemeClr val="tx1"/>
        </a:solidFill>
        <a:latin typeface="Arial" charset="0"/>
        <a:ea typeface="+mn-ea"/>
        <a:cs typeface="+mn-cs"/>
      </a:defRPr>
    </a:lvl4pPr>
    <a:lvl5pPr marL="1828800" algn="l" rtl="0" fontAlgn="base">
      <a:spcBef>
        <a:spcPct val="20000"/>
      </a:spcBef>
      <a:spcAft>
        <a:spcPct val="0"/>
      </a:spcAft>
      <a:buChar char="•"/>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117B1"/>
    <a:srgbClr val="CB7EEE"/>
    <a:srgbClr val="FF85F6"/>
    <a:srgbClr val="FF0000"/>
    <a:srgbClr val="88E8A6"/>
    <a:srgbClr val="50DE7C"/>
    <a:srgbClr val="6E50DE"/>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02" y="-13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30" name="Rectangle 2"/>
          <p:cNvSpPr>
            <a:spLocks noGrp="1" noChangeArrowheads="1"/>
          </p:cNvSpPr>
          <p:nvPr>
            <p:ph type="hdr" sz="quarter"/>
          </p:nvPr>
        </p:nvSpPr>
        <p:spPr bwMode="auto">
          <a:xfrm>
            <a:off x="0" y="0"/>
            <a:ext cx="2971800" cy="454025"/>
          </a:xfrm>
          <a:prstGeom prst="rect">
            <a:avLst/>
          </a:prstGeom>
          <a:noFill/>
          <a:ln w="9525">
            <a:noFill/>
            <a:miter lim="800000"/>
            <a:headEnd/>
            <a:tailEnd/>
          </a:ln>
          <a:effectLst/>
        </p:spPr>
        <p:txBody>
          <a:bodyPr vert="horz" wrap="square" lIns="91083" tIns="45542" rIns="91083" bIns="45542" numCol="1" anchor="t" anchorCtr="0" compatLnSpc="1">
            <a:prstTxWarp prst="textNoShape">
              <a:avLst/>
            </a:prstTxWarp>
          </a:bodyPr>
          <a:lstStyle>
            <a:lvl1pPr defTabSz="911225">
              <a:spcBef>
                <a:spcPct val="0"/>
              </a:spcBef>
              <a:buFontTx/>
              <a:buNone/>
              <a:defRPr sz="1200"/>
            </a:lvl1pPr>
          </a:lstStyle>
          <a:p>
            <a:pPr>
              <a:defRPr/>
            </a:pPr>
            <a:endParaRPr lang="en-US"/>
          </a:p>
        </p:txBody>
      </p:sp>
      <p:sp>
        <p:nvSpPr>
          <p:cNvPr id="22531" name="Rectangle 3"/>
          <p:cNvSpPr>
            <a:spLocks noGrp="1" noChangeArrowheads="1"/>
          </p:cNvSpPr>
          <p:nvPr>
            <p:ph type="dt" sz="quarter" idx="1"/>
          </p:nvPr>
        </p:nvSpPr>
        <p:spPr bwMode="auto">
          <a:xfrm>
            <a:off x="3883025" y="0"/>
            <a:ext cx="2971800" cy="454025"/>
          </a:xfrm>
          <a:prstGeom prst="rect">
            <a:avLst/>
          </a:prstGeom>
          <a:noFill/>
          <a:ln w="9525">
            <a:noFill/>
            <a:miter lim="800000"/>
            <a:headEnd/>
            <a:tailEnd/>
          </a:ln>
          <a:effectLst/>
        </p:spPr>
        <p:txBody>
          <a:bodyPr vert="horz" wrap="square" lIns="91083" tIns="45542" rIns="91083" bIns="45542" numCol="1" anchor="t" anchorCtr="0" compatLnSpc="1">
            <a:prstTxWarp prst="textNoShape">
              <a:avLst/>
            </a:prstTxWarp>
          </a:bodyPr>
          <a:lstStyle>
            <a:lvl1pPr algn="r" defTabSz="911225">
              <a:spcBef>
                <a:spcPct val="0"/>
              </a:spcBef>
              <a:buFontTx/>
              <a:buNone/>
              <a:defRPr sz="1200"/>
            </a:lvl1pPr>
          </a:lstStyle>
          <a:p>
            <a:pPr>
              <a:defRPr/>
            </a:pPr>
            <a:endParaRPr lang="en-US"/>
          </a:p>
        </p:txBody>
      </p:sp>
      <p:sp>
        <p:nvSpPr>
          <p:cNvPr id="22532" name="Rectangle 4"/>
          <p:cNvSpPr>
            <a:spLocks noGrp="1" noChangeArrowheads="1"/>
          </p:cNvSpPr>
          <p:nvPr>
            <p:ph type="ftr" sz="quarter" idx="2"/>
          </p:nvPr>
        </p:nvSpPr>
        <p:spPr bwMode="auto">
          <a:xfrm>
            <a:off x="0" y="8628063"/>
            <a:ext cx="2971800" cy="454025"/>
          </a:xfrm>
          <a:prstGeom prst="rect">
            <a:avLst/>
          </a:prstGeom>
          <a:noFill/>
          <a:ln w="9525">
            <a:noFill/>
            <a:miter lim="800000"/>
            <a:headEnd/>
            <a:tailEnd/>
          </a:ln>
          <a:effectLst/>
        </p:spPr>
        <p:txBody>
          <a:bodyPr vert="horz" wrap="square" lIns="91083" tIns="45542" rIns="91083" bIns="45542" numCol="1" anchor="b" anchorCtr="0" compatLnSpc="1">
            <a:prstTxWarp prst="textNoShape">
              <a:avLst/>
            </a:prstTxWarp>
          </a:bodyPr>
          <a:lstStyle>
            <a:lvl1pPr defTabSz="911225">
              <a:spcBef>
                <a:spcPct val="0"/>
              </a:spcBef>
              <a:buFontTx/>
              <a:buNone/>
              <a:defRPr sz="1200"/>
            </a:lvl1pPr>
          </a:lstStyle>
          <a:p>
            <a:pPr>
              <a:defRPr/>
            </a:pPr>
            <a:endParaRPr lang="en-US"/>
          </a:p>
        </p:txBody>
      </p:sp>
      <p:sp>
        <p:nvSpPr>
          <p:cNvPr id="22533" name="Rectangle 5"/>
          <p:cNvSpPr>
            <a:spLocks noGrp="1" noChangeArrowheads="1"/>
          </p:cNvSpPr>
          <p:nvPr>
            <p:ph type="sldNum" sz="quarter" idx="3"/>
          </p:nvPr>
        </p:nvSpPr>
        <p:spPr bwMode="auto">
          <a:xfrm>
            <a:off x="3883025" y="8628063"/>
            <a:ext cx="2971800" cy="454025"/>
          </a:xfrm>
          <a:prstGeom prst="rect">
            <a:avLst/>
          </a:prstGeom>
          <a:noFill/>
          <a:ln w="9525">
            <a:noFill/>
            <a:miter lim="800000"/>
            <a:headEnd/>
            <a:tailEnd/>
          </a:ln>
          <a:effectLst/>
        </p:spPr>
        <p:txBody>
          <a:bodyPr vert="horz" wrap="square" lIns="91083" tIns="45542" rIns="91083" bIns="45542" numCol="1" anchor="b" anchorCtr="0" compatLnSpc="1">
            <a:prstTxWarp prst="textNoShape">
              <a:avLst/>
            </a:prstTxWarp>
          </a:bodyPr>
          <a:lstStyle>
            <a:lvl1pPr algn="r" defTabSz="911225">
              <a:spcBef>
                <a:spcPct val="0"/>
              </a:spcBef>
              <a:buFontTx/>
              <a:buNone/>
              <a:defRPr sz="1200"/>
            </a:lvl1pPr>
          </a:lstStyle>
          <a:p>
            <a:pPr>
              <a:defRPr/>
            </a:pPr>
            <a:fld id="{A6C42602-92AE-4A64-8EE7-2FB8D9305270}"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2971800" cy="454025"/>
          </a:xfrm>
          <a:prstGeom prst="rect">
            <a:avLst/>
          </a:prstGeom>
          <a:noFill/>
          <a:ln w="9525">
            <a:noFill/>
            <a:miter lim="800000"/>
            <a:headEnd/>
            <a:tailEnd/>
          </a:ln>
          <a:effectLst/>
        </p:spPr>
        <p:txBody>
          <a:bodyPr vert="horz" wrap="square" lIns="91083" tIns="45542" rIns="91083" bIns="45542" numCol="1" anchor="t" anchorCtr="0" compatLnSpc="1">
            <a:prstTxWarp prst="textNoShape">
              <a:avLst/>
            </a:prstTxWarp>
          </a:bodyPr>
          <a:lstStyle>
            <a:lvl1pPr defTabSz="911225">
              <a:spcBef>
                <a:spcPct val="0"/>
              </a:spcBef>
              <a:buFontTx/>
              <a:buNone/>
              <a:defRPr sz="1200"/>
            </a:lvl1pPr>
          </a:lstStyle>
          <a:p>
            <a:pPr>
              <a:defRPr/>
            </a:pPr>
            <a:endParaRPr lang="en-US"/>
          </a:p>
        </p:txBody>
      </p:sp>
      <p:sp>
        <p:nvSpPr>
          <p:cNvPr id="7171" name="Rectangle 3"/>
          <p:cNvSpPr>
            <a:spLocks noGrp="1" noChangeArrowheads="1"/>
          </p:cNvSpPr>
          <p:nvPr>
            <p:ph type="dt" idx="1"/>
          </p:nvPr>
        </p:nvSpPr>
        <p:spPr bwMode="auto">
          <a:xfrm>
            <a:off x="3883025" y="0"/>
            <a:ext cx="2971800" cy="454025"/>
          </a:xfrm>
          <a:prstGeom prst="rect">
            <a:avLst/>
          </a:prstGeom>
          <a:noFill/>
          <a:ln w="9525">
            <a:noFill/>
            <a:miter lim="800000"/>
            <a:headEnd/>
            <a:tailEnd/>
          </a:ln>
          <a:effectLst/>
        </p:spPr>
        <p:txBody>
          <a:bodyPr vert="horz" wrap="square" lIns="91083" tIns="45542" rIns="91083" bIns="45542" numCol="1" anchor="t" anchorCtr="0" compatLnSpc="1">
            <a:prstTxWarp prst="textNoShape">
              <a:avLst/>
            </a:prstTxWarp>
          </a:bodyPr>
          <a:lstStyle>
            <a:lvl1pPr algn="r" defTabSz="911225">
              <a:spcBef>
                <a:spcPct val="0"/>
              </a:spcBef>
              <a:buFontTx/>
              <a:buNone/>
              <a:defRPr sz="1200"/>
            </a:lvl1pPr>
          </a:lstStyle>
          <a:p>
            <a:pPr>
              <a:defRPr/>
            </a:pPr>
            <a:endParaRPr lang="en-US"/>
          </a:p>
        </p:txBody>
      </p:sp>
      <p:sp>
        <p:nvSpPr>
          <p:cNvPr id="24580" name="Rectangle 4"/>
          <p:cNvSpPr>
            <a:spLocks noGrp="1" noRot="1" noChangeAspect="1" noChangeArrowheads="1" noTextEdit="1"/>
          </p:cNvSpPr>
          <p:nvPr>
            <p:ph type="sldImg" idx="2"/>
          </p:nvPr>
        </p:nvSpPr>
        <p:spPr bwMode="auto">
          <a:xfrm>
            <a:off x="1157288" y="681038"/>
            <a:ext cx="4541837" cy="3406775"/>
          </a:xfrm>
          <a:prstGeom prst="rect">
            <a:avLst/>
          </a:prstGeom>
          <a:noFill/>
          <a:ln w="9525">
            <a:solidFill>
              <a:srgbClr val="000000"/>
            </a:solidFill>
            <a:miter lim="800000"/>
            <a:headEnd/>
            <a:tailEnd/>
          </a:ln>
        </p:spPr>
      </p:sp>
      <p:sp>
        <p:nvSpPr>
          <p:cNvPr id="7173" name="Rectangle 5"/>
          <p:cNvSpPr>
            <a:spLocks noGrp="1" noChangeArrowheads="1"/>
          </p:cNvSpPr>
          <p:nvPr>
            <p:ph type="body" sz="quarter" idx="3"/>
          </p:nvPr>
        </p:nvSpPr>
        <p:spPr bwMode="auto">
          <a:xfrm>
            <a:off x="685800" y="4314825"/>
            <a:ext cx="5484813" cy="4087813"/>
          </a:xfrm>
          <a:prstGeom prst="rect">
            <a:avLst/>
          </a:prstGeom>
          <a:noFill/>
          <a:ln w="9525">
            <a:noFill/>
            <a:miter lim="800000"/>
            <a:headEnd/>
            <a:tailEnd/>
          </a:ln>
          <a:effectLst/>
        </p:spPr>
        <p:txBody>
          <a:bodyPr vert="horz" wrap="square" lIns="91083" tIns="45542" rIns="91083" bIns="45542"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7174" name="Rectangle 6"/>
          <p:cNvSpPr>
            <a:spLocks noGrp="1" noChangeArrowheads="1"/>
          </p:cNvSpPr>
          <p:nvPr>
            <p:ph type="ftr" sz="quarter" idx="4"/>
          </p:nvPr>
        </p:nvSpPr>
        <p:spPr bwMode="auto">
          <a:xfrm>
            <a:off x="0" y="8628063"/>
            <a:ext cx="2971800" cy="454025"/>
          </a:xfrm>
          <a:prstGeom prst="rect">
            <a:avLst/>
          </a:prstGeom>
          <a:noFill/>
          <a:ln w="9525">
            <a:noFill/>
            <a:miter lim="800000"/>
            <a:headEnd/>
            <a:tailEnd/>
          </a:ln>
          <a:effectLst/>
        </p:spPr>
        <p:txBody>
          <a:bodyPr vert="horz" wrap="square" lIns="91083" tIns="45542" rIns="91083" bIns="45542" numCol="1" anchor="b" anchorCtr="0" compatLnSpc="1">
            <a:prstTxWarp prst="textNoShape">
              <a:avLst/>
            </a:prstTxWarp>
          </a:bodyPr>
          <a:lstStyle>
            <a:lvl1pPr defTabSz="911225">
              <a:spcBef>
                <a:spcPct val="0"/>
              </a:spcBef>
              <a:buFontTx/>
              <a:buNone/>
              <a:defRPr sz="1200"/>
            </a:lvl1pPr>
          </a:lstStyle>
          <a:p>
            <a:pPr>
              <a:defRPr/>
            </a:pPr>
            <a:endParaRPr lang="en-US"/>
          </a:p>
        </p:txBody>
      </p:sp>
      <p:sp>
        <p:nvSpPr>
          <p:cNvPr id="7175" name="Rectangle 7"/>
          <p:cNvSpPr>
            <a:spLocks noGrp="1" noChangeArrowheads="1"/>
          </p:cNvSpPr>
          <p:nvPr>
            <p:ph type="sldNum" sz="quarter" idx="5"/>
          </p:nvPr>
        </p:nvSpPr>
        <p:spPr bwMode="auto">
          <a:xfrm>
            <a:off x="3883025" y="8628063"/>
            <a:ext cx="2971800" cy="454025"/>
          </a:xfrm>
          <a:prstGeom prst="rect">
            <a:avLst/>
          </a:prstGeom>
          <a:noFill/>
          <a:ln w="9525">
            <a:noFill/>
            <a:miter lim="800000"/>
            <a:headEnd/>
            <a:tailEnd/>
          </a:ln>
          <a:effectLst/>
        </p:spPr>
        <p:txBody>
          <a:bodyPr vert="horz" wrap="square" lIns="91083" tIns="45542" rIns="91083" bIns="45542" numCol="1" anchor="b" anchorCtr="0" compatLnSpc="1">
            <a:prstTxWarp prst="textNoShape">
              <a:avLst/>
            </a:prstTxWarp>
          </a:bodyPr>
          <a:lstStyle>
            <a:lvl1pPr algn="r" defTabSz="911225">
              <a:spcBef>
                <a:spcPct val="0"/>
              </a:spcBef>
              <a:buFontTx/>
              <a:buNone/>
              <a:defRPr sz="1200"/>
            </a:lvl1pPr>
          </a:lstStyle>
          <a:p>
            <a:pPr>
              <a:defRPr/>
            </a:pPr>
            <a:fld id="{2CAA7546-8D42-4F69-A098-2540FAA602A4}"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p>
            <a:fld id="{64C24EF5-BD0D-409D-AFA6-D62499B06E3B}" type="slidenum">
              <a:rPr lang="en-US" smtClean="0"/>
              <a:pPr/>
              <a:t>1</a:t>
            </a:fld>
            <a:endParaRPr lang="en-US" smtClean="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p>
            <a:fld id="{113F1258-B13C-4D96-B25B-17CF9DB57ED3}" type="slidenum">
              <a:rPr lang="en-US" smtClean="0"/>
              <a:pPr/>
              <a:t>2</a:t>
            </a:fld>
            <a:endParaRPr lang="en-US" smtClean="0"/>
          </a:p>
        </p:txBody>
      </p:sp>
      <p:sp>
        <p:nvSpPr>
          <p:cNvPr id="26627" name="Rectangle 2"/>
          <p:cNvSpPr>
            <a:spLocks noGrp="1" noRot="1" noChangeAspect="1" noChangeArrowheads="1" noTextEdit="1"/>
          </p:cNvSpPr>
          <p:nvPr>
            <p:ph type="sldImg"/>
          </p:nvPr>
        </p:nvSpPr>
        <p:spPr>
          <a:ln/>
        </p:spPr>
      </p:sp>
      <p:sp>
        <p:nvSpPr>
          <p:cNvPr id="2662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p>
            <a:fld id="{D72A62A7-2E69-4A4A-85A6-CFE513C35E1A}" type="slidenum">
              <a:rPr lang="en-US" smtClean="0"/>
              <a:pPr/>
              <a:t>3</a:t>
            </a:fld>
            <a:endParaRPr lang="en-US" smtClean="0"/>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p>
            <a:fld id="{D72A62A7-2E69-4A4A-85A6-CFE513C35E1A}" type="slidenum">
              <a:rPr lang="en-US" smtClean="0"/>
              <a:pPr/>
              <a:t>4</a:t>
            </a:fld>
            <a:endParaRPr lang="en-US" smtClean="0"/>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80AECFBF-A387-4D97-8EB3-58706A1A6D81}" type="slidenum">
              <a:rPr lang="en-US" smtClean="0"/>
              <a:pPr/>
              <a:t>5</a:t>
            </a:fld>
            <a:endParaRPr lang="en-US" smtClean="0"/>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p:spPr>
        <p:txBody>
          <a:bodyPr/>
          <a:lstStyle/>
          <a:p>
            <a:fld id="{B53CB361-87A2-40D0-B73C-16F1DC867CDC}" type="slidenum">
              <a:rPr lang="en-US" smtClean="0"/>
              <a:pPr/>
              <a:t>6</a:t>
            </a:fld>
            <a:endParaRPr lang="en-US" smtClean="0"/>
          </a:p>
        </p:txBody>
      </p:sp>
      <p:sp>
        <p:nvSpPr>
          <p:cNvPr id="29699" name="Rectangle 2"/>
          <p:cNvSpPr>
            <a:spLocks noGrp="1" noRot="1" noChangeAspect="1" noChangeArrowheads="1" noTextEdit="1"/>
          </p:cNvSpPr>
          <p:nvPr>
            <p:ph type="sldImg"/>
          </p:nvPr>
        </p:nvSpPr>
        <p:spPr>
          <a:ln/>
        </p:spPr>
      </p:sp>
      <p:sp>
        <p:nvSpPr>
          <p:cNvPr id="2970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p:spPr>
        <p:txBody>
          <a:bodyPr/>
          <a:lstStyle/>
          <a:p>
            <a:fld id="{4A7EE160-BFCF-4446-8256-6B04A8B68FD8}" type="slidenum">
              <a:rPr lang="en-US" smtClean="0"/>
              <a:pPr/>
              <a:t>7</a:t>
            </a:fld>
            <a:endParaRPr lang="en-US" smtClean="0"/>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p>
            <a:fld id="{5F46A7D4-5A05-4F6D-A997-38F4A7C3469A}" type="slidenum">
              <a:rPr lang="en-US" smtClean="0"/>
              <a:pPr/>
              <a:t>8</a:t>
            </a:fld>
            <a:endParaRPr lang="en-US" smtClean="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01CCFC1-DE7B-4663-B274-0670646004F0}"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085B67A-6FB4-4AEC-AC53-359F14BBD15F}"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22251CA-A8C2-416B-98D5-0FF9A2EC22F9}"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8656A10F-5F5F-41B2-A7C7-8EA96E486A8D}"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A260502-5255-4E54-9608-F6827C6931DE}"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778277B8-914A-4371-9F0D-1CFD3681526E}"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73F2796A-72D0-48C0-B57C-80484080483F}"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26EEE897-5AA3-4EBB-A4B6-0C2FCEAA7B91}"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88173AE9-00C4-41DB-9815-76B6145F3DDF}"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23BC12C8-A002-449F-B850-AD3116A64AAF}"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340849F7-9C97-4B39-B877-C0D5D4C728A1}"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accent1"/>
            </a:gs>
            <a:gs pos="100000">
              <a:srgbClr val="576869"/>
            </a:gs>
          </a:gsLst>
          <a:lin ang="54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buFontTx/>
              <a:buNone/>
              <a:defRPr sz="1400"/>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spcBef>
                <a:spcPct val="0"/>
              </a:spcBef>
              <a:buFontTx/>
              <a:buNone/>
              <a:defRPr sz="1400"/>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buFontTx/>
              <a:buNone/>
              <a:defRPr sz="1400"/>
            </a:lvl1pPr>
          </a:lstStyle>
          <a:p>
            <a:pPr>
              <a:defRPr/>
            </a:pPr>
            <a:fld id="{0D7F41AC-E3CB-4D21-9B8D-9D2AD48137A0}"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hyperlink" Target="http://sunsite.unc.edu/wm/rh/3.html"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0" y="533400"/>
            <a:ext cx="4419600" cy="3429000"/>
          </a:xfrm>
        </p:spPr>
        <p:txBody>
          <a:bodyPr/>
          <a:lstStyle/>
          <a:p>
            <a:pPr eaLnBrk="1" hangingPunct="1"/>
            <a:r>
              <a:rPr lang="en-US" dirty="0" smtClean="0"/>
              <a:t>The Making of</a:t>
            </a:r>
            <a:br>
              <a:rPr lang="en-US" dirty="0" smtClean="0"/>
            </a:br>
            <a:r>
              <a:rPr lang="en-US" dirty="0" smtClean="0"/>
              <a:t> Medieval Europe</a:t>
            </a:r>
          </a:p>
        </p:txBody>
      </p:sp>
      <p:sp>
        <p:nvSpPr>
          <p:cNvPr id="2051" name="Rectangle 3"/>
          <p:cNvSpPr>
            <a:spLocks noGrp="1" noChangeArrowheads="1"/>
          </p:cNvSpPr>
          <p:nvPr>
            <p:ph type="subTitle" idx="1"/>
          </p:nvPr>
        </p:nvSpPr>
        <p:spPr>
          <a:xfrm>
            <a:off x="0" y="4572000"/>
            <a:ext cx="4419600" cy="838200"/>
          </a:xfrm>
        </p:spPr>
        <p:txBody>
          <a:bodyPr/>
          <a:lstStyle/>
          <a:p>
            <a:pPr eaLnBrk="1" hangingPunct="1"/>
            <a:r>
              <a:rPr lang="en-US" dirty="0" smtClean="0"/>
              <a:t>Chapter 8</a:t>
            </a:r>
          </a:p>
        </p:txBody>
      </p:sp>
      <p:pic>
        <p:nvPicPr>
          <p:cNvPr id="2052" name="Picture 5" descr="vezelay01"/>
          <p:cNvPicPr>
            <a:picLocks noChangeAspect="1" noChangeArrowheads="1"/>
          </p:cNvPicPr>
          <p:nvPr/>
        </p:nvPicPr>
        <p:blipFill>
          <a:blip r:embed="rId3" cstate="print"/>
          <a:srcRect/>
          <a:stretch>
            <a:fillRect/>
          </a:stretch>
        </p:blipFill>
        <p:spPr bwMode="auto">
          <a:xfrm>
            <a:off x="4419600" y="533400"/>
            <a:ext cx="4495800" cy="5927756"/>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5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051">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p:bldP spid="2051"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rotWithShape="0">
          <a:gsLst>
            <a:gs pos="0">
              <a:srgbClr val="88E8A6"/>
            </a:gs>
            <a:gs pos="100000">
              <a:srgbClr val="3F6B4D"/>
            </a:gs>
          </a:gsLst>
          <a:lin ang="5400000" scaled="1"/>
        </a:gra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457200" y="274638"/>
            <a:ext cx="8229600" cy="715962"/>
          </a:xfrm>
        </p:spPr>
        <p:txBody>
          <a:bodyPr/>
          <a:lstStyle/>
          <a:p>
            <a:pPr eaLnBrk="1" hangingPunct="1"/>
            <a:r>
              <a:rPr lang="en-US" sz="5400" u="sng" dirty="0" smtClean="0">
                <a:latin typeface="Busso"/>
              </a:rPr>
              <a:t>The Mayors and the Palace</a:t>
            </a:r>
          </a:p>
        </p:txBody>
      </p:sp>
      <p:sp>
        <p:nvSpPr>
          <p:cNvPr id="18435" name="Rectangle 3"/>
          <p:cNvSpPr>
            <a:spLocks noGrp="1" noChangeArrowheads="1"/>
          </p:cNvSpPr>
          <p:nvPr>
            <p:ph type="body" idx="1"/>
          </p:nvPr>
        </p:nvSpPr>
        <p:spPr>
          <a:xfrm>
            <a:off x="457200" y="1143000"/>
            <a:ext cx="8458200" cy="5486400"/>
          </a:xfrm>
        </p:spPr>
        <p:txBody>
          <a:bodyPr/>
          <a:lstStyle/>
          <a:p>
            <a:pPr eaLnBrk="1" hangingPunct="1"/>
            <a:r>
              <a:rPr lang="en-US" sz="2800" smtClean="0"/>
              <a:t>After Clovis’s death, kingdom divided</a:t>
            </a:r>
          </a:p>
          <a:p>
            <a:pPr lvl="1" eaLnBrk="1" hangingPunct="1"/>
            <a:r>
              <a:rPr lang="en-US" sz="2400" smtClean="0"/>
              <a:t>Called the Merovingian House</a:t>
            </a:r>
          </a:p>
          <a:p>
            <a:pPr lvl="1" eaLnBrk="1" hangingPunct="1"/>
            <a:r>
              <a:rPr lang="en-US" sz="2400" smtClean="0"/>
              <a:t>His four sons fought for leadership and territory</a:t>
            </a:r>
          </a:p>
          <a:p>
            <a:pPr lvl="1" eaLnBrk="1" hangingPunct="1"/>
            <a:r>
              <a:rPr lang="en-US" sz="2400" smtClean="0"/>
              <a:t>Became known as the “do-nothing kings”</a:t>
            </a:r>
          </a:p>
          <a:p>
            <a:pPr lvl="1" eaLnBrk="1" hangingPunct="1"/>
            <a:r>
              <a:rPr lang="en-US" sz="2400" smtClean="0"/>
              <a:t>The real power belonged to the mayor of the palace, who headed administrative tasks of the kingdom</a:t>
            </a:r>
          </a:p>
          <a:p>
            <a:pPr eaLnBrk="1" hangingPunct="1"/>
            <a:r>
              <a:rPr lang="en-US" sz="2800" smtClean="0"/>
              <a:t>Pepin II </a:t>
            </a:r>
            <a:r>
              <a:rPr lang="en-US" sz="1400" smtClean="0"/>
              <a:t>(mayor of the palace</a:t>
            </a:r>
            <a:r>
              <a:rPr lang="en-US" sz="2800" smtClean="0"/>
              <a:t>)– united territories once again</a:t>
            </a:r>
          </a:p>
          <a:p>
            <a:pPr eaLnBrk="1" hangingPunct="1"/>
            <a:r>
              <a:rPr lang="en-US" sz="2800" smtClean="0"/>
              <a:t>His son, Charles Martel, defeated Muslims at the Battle of Tours</a:t>
            </a:r>
          </a:p>
          <a:p>
            <a:pPr eaLnBrk="1" hangingPunct="1"/>
            <a:r>
              <a:rPr lang="en-US" sz="2800" smtClean="0"/>
              <a:t>Pepin the Short, Martel’s son, gained official power from authority of pope – begins the Carolingian House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43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18435">
                                            <p:txEl>
                                              <p:pRg st="0" end="0"/>
                                            </p:txEl>
                                          </p:spTgt>
                                        </p:tgtEl>
                                        <p:attrNameLst>
                                          <p:attrName>style.visibility</p:attrName>
                                        </p:attrNameLst>
                                      </p:cBhvr>
                                      <p:to>
                                        <p:strVal val="visible"/>
                                      </p:to>
                                    </p:set>
                                    <p:anim calcmode="lin" valueType="num">
                                      <p:cBhvr additive="base">
                                        <p:cTn id="11" dur="500" fill="hold"/>
                                        <p:tgtEl>
                                          <p:spTgt spid="18435">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1843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8435">
                                            <p:txEl>
                                              <p:pRg st="1" end="1"/>
                                            </p:txEl>
                                          </p:spTgt>
                                        </p:tgtEl>
                                        <p:attrNameLst>
                                          <p:attrName>style.visibility</p:attrName>
                                        </p:attrNameLst>
                                      </p:cBhvr>
                                      <p:to>
                                        <p:strVal val="visible"/>
                                      </p:to>
                                    </p:set>
                                    <p:anim calcmode="lin" valueType="num">
                                      <p:cBhvr additive="base">
                                        <p:cTn id="17" dur="500" fill="hold"/>
                                        <p:tgtEl>
                                          <p:spTgt spid="18435">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1843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18435">
                                            <p:txEl>
                                              <p:pRg st="2" end="2"/>
                                            </p:txEl>
                                          </p:spTgt>
                                        </p:tgtEl>
                                        <p:attrNameLst>
                                          <p:attrName>style.visibility</p:attrName>
                                        </p:attrNameLst>
                                      </p:cBhvr>
                                      <p:to>
                                        <p:strVal val="visible"/>
                                      </p:to>
                                    </p:set>
                                    <p:anim calcmode="lin" valueType="num">
                                      <p:cBhvr additive="base">
                                        <p:cTn id="23" dur="500" fill="hold"/>
                                        <p:tgtEl>
                                          <p:spTgt spid="18435">
                                            <p:txEl>
                                              <p:pRg st="2" end="2"/>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18435">
                                            <p:txEl>
                                              <p:pRg st="2" end="2"/>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18435">
                                            <p:txEl>
                                              <p:pRg st="3" end="3"/>
                                            </p:txEl>
                                          </p:spTgt>
                                        </p:tgtEl>
                                        <p:attrNameLst>
                                          <p:attrName>style.visibility</p:attrName>
                                        </p:attrNameLst>
                                      </p:cBhvr>
                                      <p:to>
                                        <p:strVal val="visible"/>
                                      </p:to>
                                    </p:set>
                                    <p:anim calcmode="lin" valueType="num">
                                      <p:cBhvr additive="base">
                                        <p:cTn id="27" dur="500" fill="hold"/>
                                        <p:tgtEl>
                                          <p:spTgt spid="18435">
                                            <p:txEl>
                                              <p:pRg st="3" end="3"/>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1843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18435">
                                            <p:txEl>
                                              <p:pRg st="4" end="4"/>
                                            </p:txEl>
                                          </p:spTgt>
                                        </p:tgtEl>
                                        <p:attrNameLst>
                                          <p:attrName>style.visibility</p:attrName>
                                        </p:attrNameLst>
                                      </p:cBhvr>
                                      <p:to>
                                        <p:strVal val="visible"/>
                                      </p:to>
                                    </p:set>
                                    <p:anim calcmode="lin" valueType="num">
                                      <p:cBhvr additive="base">
                                        <p:cTn id="33" dur="500" fill="hold"/>
                                        <p:tgtEl>
                                          <p:spTgt spid="18435">
                                            <p:txEl>
                                              <p:pRg st="4" end="4"/>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1843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nodeType="clickEffect">
                                  <p:stCondLst>
                                    <p:cond delay="0"/>
                                  </p:stCondLst>
                                  <p:childTnLst>
                                    <p:set>
                                      <p:cBhvr>
                                        <p:cTn id="38" dur="1" fill="hold">
                                          <p:stCondLst>
                                            <p:cond delay="0"/>
                                          </p:stCondLst>
                                        </p:cTn>
                                        <p:tgtEl>
                                          <p:spTgt spid="18435">
                                            <p:txEl>
                                              <p:pRg st="5" end="5"/>
                                            </p:txEl>
                                          </p:spTgt>
                                        </p:tgtEl>
                                        <p:attrNameLst>
                                          <p:attrName>style.visibility</p:attrName>
                                        </p:attrNameLst>
                                      </p:cBhvr>
                                      <p:to>
                                        <p:strVal val="visible"/>
                                      </p:to>
                                    </p:set>
                                    <p:anim calcmode="lin" valueType="num">
                                      <p:cBhvr additive="base">
                                        <p:cTn id="39" dur="500" fill="hold"/>
                                        <p:tgtEl>
                                          <p:spTgt spid="18435">
                                            <p:txEl>
                                              <p:pRg st="5" end="5"/>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18435">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nodeType="clickEffect">
                                  <p:stCondLst>
                                    <p:cond delay="0"/>
                                  </p:stCondLst>
                                  <p:childTnLst>
                                    <p:set>
                                      <p:cBhvr>
                                        <p:cTn id="44" dur="1" fill="hold">
                                          <p:stCondLst>
                                            <p:cond delay="0"/>
                                          </p:stCondLst>
                                        </p:cTn>
                                        <p:tgtEl>
                                          <p:spTgt spid="18435">
                                            <p:txEl>
                                              <p:pRg st="6" end="6"/>
                                            </p:txEl>
                                          </p:spTgt>
                                        </p:tgtEl>
                                        <p:attrNameLst>
                                          <p:attrName>style.visibility</p:attrName>
                                        </p:attrNameLst>
                                      </p:cBhvr>
                                      <p:to>
                                        <p:strVal val="visible"/>
                                      </p:to>
                                    </p:set>
                                    <p:anim calcmode="lin" valueType="num">
                                      <p:cBhvr additive="base">
                                        <p:cTn id="45" dur="500" fill="hold"/>
                                        <p:tgtEl>
                                          <p:spTgt spid="18435">
                                            <p:txEl>
                                              <p:pRg st="6" end="6"/>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18435">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nodeType="clickEffect">
                                  <p:stCondLst>
                                    <p:cond delay="0"/>
                                  </p:stCondLst>
                                  <p:childTnLst>
                                    <p:set>
                                      <p:cBhvr>
                                        <p:cTn id="50" dur="1" fill="hold">
                                          <p:stCondLst>
                                            <p:cond delay="0"/>
                                          </p:stCondLst>
                                        </p:cTn>
                                        <p:tgtEl>
                                          <p:spTgt spid="18435">
                                            <p:txEl>
                                              <p:pRg st="7" end="7"/>
                                            </p:txEl>
                                          </p:spTgt>
                                        </p:tgtEl>
                                        <p:attrNameLst>
                                          <p:attrName>style.visibility</p:attrName>
                                        </p:attrNameLst>
                                      </p:cBhvr>
                                      <p:to>
                                        <p:strVal val="visible"/>
                                      </p:to>
                                    </p:set>
                                    <p:anim calcmode="lin" valueType="num">
                                      <p:cBhvr additive="base">
                                        <p:cTn id="51" dur="500" fill="hold"/>
                                        <p:tgtEl>
                                          <p:spTgt spid="18435">
                                            <p:txEl>
                                              <p:pRg st="7" end="7"/>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18435">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rotWithShape="0">
          <a:gsLst>
            <a:gs pos="0">
              <a:srgbClr val="88E8A6"/>
            </a:gs>
            <a:gs pos="100000">
              <a:srgbClr val="3F6B4D"/>
            </a:gs>
          </a:gsLst>
          <a:lin ang="5400000" scaled="1"/>
        </a:gradFill>
        <a:effectLst/>
      </p:bgPr>
    </p:bg>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457200" y="274638"/>
            <a:ext cx="8153400" cy="792162"/>
          </a:xfrm>
        </p:spPr>
        <p:txBody>
          <a:bodyPr/>
          <a:lstStyle/>
          <a:p>
            <a:pPr eaLnBrk="1" hangingPunct="1"/>
            <a:r>
              <a:rPr lang="en-US" sz="4800" u="sng" dirty="0" smtClean="0">
                <a:latin typeface="Busso"/>
              </a:rPr>
              <a:t>The Empire of Charlemagne</a:t>
            </a:r>
          </a:p>
        </p:txBody>
      </p:sp>
      <p:sp>
        <p:nvSpPr>
          <p:cNvPr id="19459" name="Rectangle 3"/>
          <p:cNvSpPr>
            <a:spLocks noGrp="1" noChangeArrowheads="1"/>
          </p:cNvSpPr>
          <p:nvPr>
            <p:ph type="body" idx="1"/>
          </p:nvPr>
        </p:nvSpPr>
        <p:spPr>
          <a:xfrm>
            <a:off x="457200" y="1066800"/>
            <a:ext cx="8229600" cy="5791200"/>
          </a:xfrm>
        </p:spPr>
        <p:txBody>
          <a:bodyPr/>
          <a:lstStyle/>
          <a:p>
            <a:pPr eaLnBrk="1" hangingPunct="1"/>
            <a:r>
              <a:rPr lang="en-US" sz="2400" dirty="0" smtClean="0"/>
              <a:t>Charlemagne’s character</a:t>
            </a:r>
          </a:p>
          <a:p>
            <a:pPr lvl="1" eaLnBrk="1" hangingPunct="1"/>
            <a:r>
              <a:rPr lang="en-US" sz="2000" dirty="0" smtClean="0"/>
              <a:t>“Charles the Great” – son of Pepin the Short</a:t>
            </a:r>
          </a:p>
          <a:p>
            <a:pPr lvl="1" eaLnBrk="1" hangingPunct="1"/>
            <a:r>
              <a:rPr lang="en-US" sz="2000" dirty="0" smtClean="0"/>
              <a:t>Great in stature (mother was “Big-foot Bertha”)</a:t>
            </a:r>
          </a:p>
          <a:p>
            <a:pPr lvl="1" eaLnBrk="1" hangingPunct="1"/>
            <a:r>
              <a:rPr lang="en-US" sz="2000" dirty="0" smtClean="0"/>
              <a:t>Strong presence and dignity</a:t>
            </a:r>
          </a:p>
          <a:p>
            <a:pPr lvl="1" eaLnBrk="1" hangingPunct="1"/>
            <a:r>
              <a:rPr lang="en-US" sz="2000" dirty="0" smtClean="0"/>
              <a:t>Problems remaining married to same woman</a:t>
            </a:r>
          </a:p>
          <a:p>
            <a:pPr eaLnBrk="1" hangingPunct="1"/>
            <a:r>
              <a:rPr lang="en-US" sz="2400" dirty="0" smtClean="0"/>
              <a:t>Charlemagne’s conquests</a:t>
            </a:r>
          </a:p>
          <a:p>
            <a:pPr lvl="1" eaLnBrk="1" hangingPunct="1"/>
            <a:r>
              <a:rPr lang="en-US" sz="2000" dirty="0" smtClean="0"/>
              <a:t>Defeated tribes such as Saxons, </a:t>
            </a:r>
            <a:r>
              <a:rPr lang="en-US" sz="2000" dirty="0" err="1" smtClean="0"/>
              <a:t>Avars</a:t>
            </a:r>
            <a:r>
              <a:rPr lang="en-US" sz="2000" dirty="0" smtClean="0"/>
              <a:t>, and Spanish Muslims</a:t>
            </a:r>
          </a:p>
          <a:p>
            <a:pPr lvl="1" eaLnBrk="1" hangingPunct="1"/>
            <a:r>
              <a:rPr lang="en-US" sz="2000" dirty="0" smtClean="0"/>
              <a:t>Divided kingdom into counties with messengers (</a:t>
            </a:r>
            <a:r>
              <a:rPr lang="en-US" sz="2000" b="1" i="1" dirty="0" err="1" smtClean="0"/>
              <a:t>missi</a:t>
            </a:r>
            <a:r>
              <a:rPr lang="en-US" sz="2000" b="1" i="1" dirty="0" smtClean="0"/>
              <a:t> </a:t>
            </a:r>
            <a:r>
              <a:rPr lang="en-US" sz="2000" b="1" i="1" dirty="0" err="1" smtClean="0"/>
              <a:t>dominici</a:t>
            </a:r>
            <a:r>
              <a:rPr lang="en-US" sz="2000" b="1" i="1" dirty="0" smtClean="0"/>
              <a:t>)</a:t>
            </a:r>
            <a:r>
              <a:rPr lang="en-US" sz="2000" dirty="0" smtClean="0"/>
              <a:t> that would check up on areas to be sure everyone was following his policies</a:t>
            </a:r>
          </a:p>
          <a:p>
            <a:pPr eaLnBrk="1" hangingPunct="1"/>
            <a:r>
              <a:rPr lang="en-US" sz="2400" dirty="0" smtClean="0"/>
              <a:t>Charlemagne’s crowning</a:t>
            </a:r>
          </a:p>
          <a:p>
            <a:pPr lvl="1" eaLnBrk="1" hangingPunct="1"/>
            <a:r>
              <a:rPr lang="en-US" sz="2000" dirty="0" smtClean="0"/>
              <a:t>Held a great amount of land in his empire</a:t>
            </a:r>
          </a:p>
          <a:p>
            <a:pPr lvl="1" eaLnBrk="1" hangingPunct="1"/>
            <a:r>
              <a:rPr lang="en-US" sz="2000" dirty="0" smtClean="0"/>
              <a:t>Crowned on Christmas day, 800; proclaimed as Roman emperor</a:t>
            </a:r>
          </a:p>
          <a:p>
            <a:pPr eaLnBrk="1" hangingPunct="1"/>
            <a:r>
              <a:rPr lang="en-US" sz="2400" dirty="0" smtClean="0"/>
              <a:t>A ROMAN EMPEROR????? Where does his power place him in regards to the pope? POWER STRUGGLE!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9458"/>
                                        </p:tgtEl>
                                        <p:attrNameLst>
                                          <p:attrName>style.visibility</p:attrName>
                                        </p:attrNameLst>
                                      </p:cBhvr>
                                      <p:to>
                                        <p:strVal val="visible"/>
                                      </p:to>
                                    </p:set>
                                    <p:animEffect transition="in" filter="fade">
                                      <p:cBhvr>
                                        <p:cTn id="7" dur="2000"/>
                                        <p:tgtEl>
                                          <p:spTgt spid="1945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9459">
                                            <p:txEl>
                                              <p:pRg st="0" end="0"/>
                                            </p:txEl>
                                          </p:spTgt>
                                        </p:tgtEl>
                                        <p:attrNameLst>
                                          <p:attrName>style.visibility</p:attrName>
                                        </p:attrNameLst>
                                      </p:cBhvr>
                                      <p:to>
                                        <p:strVal val="visible"/>
                                      </p:to>
                                    </p:set>
                                    <p:animEffect transition="in" filter="fade">
                                      <p:cBhvr>
                                        <p:cTn id="12" dur="2000"/>
                                        <p:tgtEl>
                                          <p:spTgt spid="19459">
                                            <p:txEl>
                                              <p:pRg st="0" end="0"/>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19459">
                                            <p:txEl>
                                              <p:pRg st="1" end="1"/>
                                            </p:txEl>
                                          </p:spTgt>
                                        </p:tgtEl>
                                        <p:attrNameLst>
                                          <p:attrName>style.visibility</p:attrName>
                                        </p:attrNameLst>
                                      </p:cBhvr>
                                      <p:to>
                                        <p:strVal val="visible"/>
                                      </p:to>
                                    </p:set>
                                    <p:animEffect transition="in" filter="fade">
                                      <p:cBhvr>
                                        <p:cTn id="15" dur="2000"/>
                                        <p:tgtEl>
                                          <p:spTgt spid="19459">
                                            <p:txEl>
                                              <p:pRg st="1" end="1"/>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19459">
                                            <p:txEl>
                                              <p:pRg st="2" end="2"/>
                                            </p:txEl>
                                          </p:spTgt>
                                        </p:tgtEl>
                                        <p:attrNameLst>
                                          <p:attrName>style.visibility</p:attrName>
                                        </p:attrNameLst>
                                      </p:cBhvr>
                                      <p:to>
                                        <p:strVal val="visible"/>
                                      </p:to>
                                    </p:set>
                                    <p:animEffect transition="in" filter="fade">
                                      <p:cBhvr>
                                        <p:cTn id="18" dur="2000"/>
                                        <p:tgtEl>
                                          <p:spTgt spid="19459">
                                            <p:txEl>
                                              <p:pRg st="2" end="2"/>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19459">
                                            <p:txEl>
                                              <p:pRg st="3" end="3"/>
                                            </p:txEl>
                                          </p:spTgt>
                                        </p:tgtEl>
                                        <p:attrNameLst>
                                          <p:attrName>style.visibility</p:attrName>
                                        </p:attrNameLst>
                                      </p:cBhvr>
                                      <p:to>
                                        <p:strVal val="visible"/>
                                      </p:to>
                                    </p:set>
                                    <p:animEffect transition="in" filter="fade">
                                      <p:cBhvr>
                                        <p:cTn id="21" dur="2000"/>
                                        <p:tgtEl>
                                          <p:spTgt spid="19459">
                                            <p:txEl>
                                              <p:pRg st="3" end="3"/>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19459">
                                            <p:txEl>
                                              <p:pRg st="4" end="4"/>
                                            </p:txEl>
                                          </p:spTgt>
                                        </p:tgtEl>
                                        <p:attrNameLst>
                                          <p:attrName>style.visibility</p:attrName>
                                        </p:attrNameLst>
                                      </p:cBhvr>
                                      <p:to>
                                        <p:strVal val="visible"/>
                                      </p:to>
                                    </p:set>
                                    <p:animEffect transition="in" filter="fade">
                                      <p:cBhvr>
                                        <p:cTn id="24" dur="2000"/>
                                        <p:tgtEl>
                                          <p:spTgt spid="19459">
                                            <p:txEl>
                                              <p:pRg st="4" end="4"/>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19459">
                                            <p:txEl>
                                              <p:pRg st="5" end="5"/>
                                            </p:txEl>
                                          </p:spTgt>
                                        </p:tgtEl>
                                        <p:attrNameLst>
                                          <p:attrName>style.visibility</p:attrName>
                                        </p:attrNameLst>
                                      </p:cBhvr>
                                      <p:to>
                                        <p:strVal val="visible"/>
                                      </p:to>
                                    </p:set>
                                    <p:animEffect transition="in" filter="fade">
                                      <p:cBhvr>
                                        <p:cTn id="29" dur="2000"/>
                                        <p:tgtEl>
                                          <p:spTgt spid="19459">
                                            <p:txEl>
                                              <p:pRg st="5" end="5"/>
                                            </p:txEl>
                                          </p:spTgt>
                                        </p:tgtEl>
                                      </p:cBhvr>
                                    </p:animEffect>
                                  </p:childTnLst>
                                </p:cTn>
                              </p:par>
                              <p:par>
                                <p:cTn id="30" presetID="10" presetClass="entr" presetSubtype="0" fill="hold" nodeType="withEffect">
                                  <p:stCondLst>
                                    <p:cond delay="0"/>
                                  </p:stCondLst>
                                  <p:childTnLst>
                                    <p:set>
                                      <p:cBhvr>
                                        <p:cTn id="31" dur="1" fill="hold">
                                          <p:stCondLst>
                                            <p:cond delay="0"/>
                                          </p:stCondLst>
                                        </p:cTn>
                                        <p:tgtEl>
                                          <p:spTgt spid="19459">
                                            <p:txEl>
                                              <p:pRg st="6" end="6"/>
                                            </p:txEl>
                                          </p:spTgt>
                                        </p:tgtEl>
                                        <p:attrNameLst>
                                          <p:attrName>style.visibility</p:attrName>
                                        </p:attrNameLst>
                                      </p:cBhvr>
                                      <p:to>
                                        <p:strVal val="visible"/>
                                      </p:to>
                                    </p:set>
                                    <p:animEffect transition="in" filter="fade">
                                      <p:cBhvr>
                                        <p:cTn id="32" dur="2000"/>
                                        <p:tgtEl>
                                          <p:spTgt spid="19459">
                                            <p:txEl>
                                              <p:pRg st="6" end="6"/>
                                            </p:txEl>
                                          </p:spTgt>
                                        </p:tgtEl>
                                      </p:cBhvr>
                                    </p:animEffect>
                                  </p:childTnLst>
                                </p:cTn>
                              </p:par>
                              <p:par>
                                <p:cTn id="33" presetID="10" presetClass="entr" presetSubtype="0" fill="hold" nodeType="withEffect">
                                  <p:stCondLst>
                                    <p:cond delay="0"/>
                                  </p:stCondLst>
                                  <p:childTnLst>
                                    <p:set>
                                      <p:cBhvr>
                                        <p:cTn id="34" dur="1" fill="hold">
                                          <p:stCondLst>
                                            <p:cond delay="0"/>
                                          </p:stCondLst>
                                        </p:cTn>
                                        <p:tgtEl>
                                          <p:spTgt spid="19459">
                                            <p:txEl>
                                              <p:pRg st="7" end="7"/>
                                            </p:txEl>
                                          </p:spTgt>
                                        </p:tgtEl>
                                        <p:attrNameLst>
                                          <p:attrName>style.visibility</p:attrName>
                                        </p:attrNameLst>
                                      </p:cBhvr>
                                      <p:to>
                                        <p:strVal val="visible"/>
                                      </p:to>
                                    </p:set>
                                    <p:animEffect transition="in" filter="fade">
                                      <p:cBhvr>
                                        <p:cTn id="35" dur="2000"/>
                                        <p:tgtEl>
                                          <p:spTgt spid="19459">
                                            <p:txEl>
                                              <p:pRg st="7" end="7"/>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19459">
                                            <p:txEl>
                                              <p:pRg st="8" end="8"/>
                                            </p:txEl>
                                          </p:spTgt>
                                        </p:tgtEl>
                                        <p:attrNameLst>
                                          <p:attrName>style.visibility</p:attrName>
                                        </p:attrNameLst>
                                      </p:cBhvr>
                                      <p:to>
                                        <p:strVal val="visible"/>
                                      </p:to>
                                    </p:set>
                                    <p:animEffect transition="in" filter="fade">
                                      <p:cBhvr>
                                        <p:cTn id="40" dur="2000"/>
                                        <p:tgtEl>
                                          <p:spTgt spid="19459">
                                            <p:txEl>
                                              <p:pRg st="8" end="8"/>
                                            </p:txEl>
                                          </p:spTgt>
                                        </p:tgtEl>
                                      </p:cBhvr>
                                    </p:animEffect>
                                  </p:childTnLst>
                                </p:cTn>
                              </p:par>
                              <p:par>
                                <p:cTn id="41" presetID="10" presetClass="entr" presetSubtype="0" fill="hold" nodeType="withEffect">
                                  <p:stCondLst>
                                    <p:cond delay="0"/>
                                  </p:stCondLst>
                                  <p:childTnLst>
                                    <p:set>
                                      <p:cBhvr>
                                        <p:cTn id="42" dur="1" fill="hold">
                                          <p:stCondLst>
                                            <p:cond delay="0"/>
                                          </p:stCondLst>
                                        </p:cTn>
                                        <p:tgtEl>
                                          <p:spTgt spid="19459">
                                            <p:txEl>
                                              <p:pRg st="9" end="9"/>
                                            </p:txEl>
                                          </p:spTgt>
                                        </p:tgtEl>
                                        <p:attrNameLst>
                                          <p:attrName>style.visibility</p:attrName>
                                        </p:attrNameLst>
                                      </p:cBhvr>
                                      <p:to>
                                        <p:strVal val="visible"/>
                                      </p:to>
                                    </p:set>
                                    <p:animEffect transition="in" filter="fade">
                                      <p:cBhvr>
                                        <p:cTn id="43" dur="2000"/>
                                        <p:tgtEl>
                                          <p:spTgt spid="19459">
                                            <p:txEl>
                                              <p:pRg st="9" end="9"/>
                                            </p:txEl>
                                          </p:spTgt>
                                        </p:tgtEl>
                                      </p:cBhvr>
                                    </p:animEffect>
                                  </p:childTnLst>
                                </p:cTn>
                              </p:par>
                              <p:par>
                                <p:cTn id="44" presetID="10" presetClass="entr" presetSubtype="0" fill="hold" nodeType="withEffect">
                                  <p:stCondLst>
                                    <p:cond delay="0"/>
                                  </p:stCondLst>
                                  <p:childTnLst>
                                    <p:set>
                                      <p:cBhvr>
                                        <p:cTn id="45" dur="1" fill="hold">
                                          <p:stCondLst>
                                            <p:cond delay="0"/>
                                          </p:stCondLst>
                                        </p:cTn>
                                        <p:tgtEl>
                                          <p:spTgt spid="19459">
                                            <p:txEl>
                                              <p:pRg st="10" end="10"/>
                                            </p:txEl>
                                          </p:spTgt>
                                        </p:tgtEl>
                                        <p:attrNameLst>
                                          <p:attrName>style.visibility</p:attrName>
                                        </p:attrNameLst>
                                      </p:cBhvr>
                                      <p:to>
                                        <p:strVal val="visible"/>
                                      </p:to>
                                    </p:set>
                                    <p:animEffect transition="in" filter="fade">
                                      <p:cBhvr>
                                        <p:cTn id="46" dur="2000"/>
                                        <p:tgtEl>
                                          <p:spTgt spid="19459">
                                            <p:txEl>
                                              <p:pRg st="10" end="10"/>
                                            </p:txEl>
                                          </p:spTgt>
                                        </p:tgtEl>
                                      </p:cBhvr>
                                    </p:animEffect>
                                  </p:childTnLst>
                                </p:cTn>
                              </p:par>
                            </p:childTnLst>
                          </p:cTn>
                        </p:par>
                      </p:childTnLst>
                    </p:cTn>
                  </p:par>
                  <p:par>
                    <p:cTn id="47" fill="hold">
                      <p:stCondLst>
                        <p:cond delay="indefinite"/>
                      </p:stCondLst>
                      <p:childTnLst>
                        <p:par>
                          <p:cTn id="48" fill="hold">
                            <p:stCondLst>
                              <p:cond delay="0"/>
                            </p:stCondLst>
                            <p:childTnLst>
                              <p:par>
                                <p:cTn id="49" presetID="55" presetClass="entr" presetSubtype="0" fill="hold" nodeType="clickEffect">
                                  <p:stCondLst>
                                    <p:cond delay="0"/>
                                  </p:stCondLst>
                                  <p:childTnLst>
                                    <p:set>
                                      <p:cBhvr>
                                        <p:cTn id="50" dur="1" fill="hold">
                                          <p:stCondLst>
                                            <p:cond delay="0"/>
                                          </p:stCondLst>
                                        </p:cTn>
                                        <p:tgtEl>
                                          <p:spTgt spid="19459">
                                            <p:txEl>
                                              <p:pRg st="11" end="11"/>
                                            </p:txEl>
                                          </p:spTgt>
                                        </p:tgtEl>
                                        <p:attrNameLst>
                                          <p:attrName>style.visibility</p:attrName>
                                        </p:attrNameLst>
                                      </p:cBhvr>
                                      <p:to>
                                        <p:strVal val="visible"/>
                                      </p:to>
                                    </p:set>
                                    <p:anim calcmode="lin" valueType="num">
                                      <p:cBhvr>
                                        <p:cTn id="51" dur="1000" fill="hold"/>
                                        <p:tgtEl>
                                          <p:spTgt spid="19459">
                                            <p:txEl>
                                              <p:pRg st="11" end="11"/>
                                            </p:txEl>
                                          </p:spTgt>
                                        </p:tgtEl>
                                        <p:attrNameLst>
                                          <p:attrName>ppt_w</p:attrName>
                                        </p:attrNameLst>
                                      </p:cBhvr>
                                      <p:tavLst>
                                        <p:tav tm="0">
                                          <p:val>
                                            <p:strVal val="#ppt_w*0.70"/>
                                          </p:val>
                                        </p:tav>
                                        <p:tav tm="100000">
                                          <p:val>
                                            <p:strVal val="#ppt_w"/>
                                          </p:val>
                                        </p:tav>
                                      </p:tavLst>
                                    </p:anim>
                                    <p:anim calcmode="lin" valueType="num">
                                      <p:cBhvr>
                                        <p:cTn id="52" dur="1000" fill="hold"/>
                                        <p:tgtEl>
                                          <p:spTgt spid="19459">
                                            <p:txEl>
                                              <p:pRg st="11" end="11"/>
                                            </p:txEl>
                                          </p:spTgt>
                                        </p:tgtEl>
                                        <p:attrNameLst>
                                          <p:attrName>ppt_h</p:attrName>
                                        </p:attrNameLst>
                                      </p:cBhvr>
                                      <p:tavLst>
                                        <p:tav tm="0">
                                          <p:val>
                                            <p:strVal val="#ppt_h"/>
                                          </p:val>
                                        </p:tav>
                                        <p:tav tm="100000">
                                          <p:val>
                                            <p:strVal val="#ppt_h"/>
                                          </p:val>
                                        </p:tav>
                                      </p:tavLst>
                                    </p:anim>
                                    <p:animEffect transition="in" filter="fade">
                                      <p:cBhvr>
                                        <p:cTn id="53" dur="1000"/>
                                        <p:tgtEl>
                                          <p:spTgt spid="19459">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8"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rotWithShape="0">
          <a:gsLst>
            <a:gs pos="0">
              <a:srgbClr val="88E8A6"/>
            </a:gs>
            <a:gs pos="100000">
              <a:srgbClr val="3F6B4D"/>
            </a:gs>
          </a:gsLst>
          <a:lin ang="5400000" scaled="1"/>
        </a:gradFill>
        <a:effectLst/>
      </p:bgPr>
    </p:bg>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457200" y="274638"/>
            <a:ext cx="8229600" cy="715962"/>
          </a:xfrm>
        </p:spPr>
        <p:txBody>
          <a:bodyPr/>
          <a:lstStyle/>
          <a:p>
            <a:pPr eaLnBrk="1" hangingPunct="1"/>
            <a:r>
              <a:rPr lang="en-US" sz="5400" u="sng" dirty="0" smtClean="0">
                <a:latin typeface="Busso"/>
              </a:rPr>
              <a:t>A Revival of Learning</a:t>
            </a:r>
          </a:p>
        </p:txBody>
      </p:sp>
      <p:sp>
        <p:nvSpPr>
          <p:cNvPr id="20483" name="Rectangle 3"/>
          <p:cNvSpPr>
            <a:spLocks noGrp="1" noChangeArrowheads="1"/>
          </p:cNvSpPr>
          <p:nvPr>
            <p:ph type="body" idx="1"/>
          </p:nvPr>
        </p:nvSpPr>
        <p:spPr>
          <a:xfrm>
            <a:off x="457200" y="1676400"/>
            <a:ext cx="8229600" cy="4983163"/>
          </a:xfrm>
        </p:spPr>
        <p:txBody>
          <a:bodyPr/>
          <a:lstStyle/>
          <a:p>
            <a:pPr eaLnBrk="1" hangingPunct="1"/>
            <a:r>
              <a:rPr lang="en-US" sz="2800" smtClean="0"/>
              <a:t>Charlemagne emphasized learning</a:t>
            </a:r>
          </a:p>
          <a:p>
            <a:pPr lvl="1" eaLnBrk="1" hangingPunct="1"/>
            <a:r>
              <a:rPr lang="en-US" sz="2400" smtClean="0"/>
              <a:t>Established schools of learning with distinguished areas of study</a:t>
            </a:r>
          </a:p>
          <a:p>
            <a:pPr lvl="1" eaLnBrk="1" hangingPunct="1"/>
            <a:r>
              <a:rPr lang="en-US" sz="2400" smtClean="0"/>
              <a:t>Alcuin – scholar from England who taught Charlemagne and his family</a:t>
            </a:r>
          </a:p>
          <a:p>
            <a:pPr lvl="1" eaLnBrk="1" hangingPunct="1"/>
            <a:r>
              <a:rPr lang="en-US" sz="2400" smtClean="0"/>
              <a:t>Purpose of education was to be able to better discern the Scriptures</a:t>
            </a:r>
          </a:p>
          <a:p>
            <a:pPr lvl="1" eaLnBrk="1" hangingPunct="1"/>
            <a:r>
              <a:rPr lang="en-US" sz="2400" smtClean="0"/>
              <a:t>Focus not only on Bible but also ancient manuscripts</a:t>
            </a:r>
          </a:p>
          <a:p>
            <a:pPr lvl="1" eaLnBrk="1" hangingPunct="1"/>
            <a:r>
              <a:rPr lang="en-US" sz="2400" smtClean="0"/>
              <a:t>Monks would copy manuscripts</a:t>
            </a:r>
          </a:p>
          <a:p>
            <a:pPr lvl="1" eaLnBrk="1" hangingPunct="1">
              <a:buFontTx/>
              <a:buNone/>
            </a:pPr>
            <a:endParaRPr lang="en-US" sz="240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20482"/>
                                        </p:tgtEl>
                                        <p:attrNameLst>
                                          <p:attrName>style.visibility</p:attrName>
                                        </p:attrNameLst>
                                      </p:cBhvr>
                                      <p:to>
                                        <p:strVal val="visible"/>
                                      </p:to>
                                    </p:set>
                                    <p:animEffect transition="in" filter="wedge">
                                      <p:cBhvr>
                                        <p:cTn id="7" dur="2000"/>
                                        <p:tgtEl>
                                          <p:spTgt spid="20482"/>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20483">
                                            <p:txEl>
                                              <p:pRg st="0" end="0"/>
                                            </p:txEl>
                                          </p:spTgt>
                                        </p:tgtEl>
                                        <p:attrNameLst>
                                          <p:attrName>style.visibility</p:attrName>
                                        </p:attrNameLst>
                                      </p:cBhvr>
                                      <p:to>
                                        <p:strVal val="visible"/>
                                      </p:to>
                                    </p:set>
                                    <p:animEffect transition="in" filter="wedge">
                                      <p:cBhvr>
                                        <p:cTn id="12" dur="2000"/>
                                        <p:tgtEl>
                                          <p:spTgt spid="2048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0" presetClass="entr" presetSubtype="0" fill="hold" nodeType="clickEffect">
                                  <p:stCondLst>
                                    <p:cond delay="0"/>
                                  </p:stCondLst>
                                  <p:childTnLst>
                                    <p:set>
                                      <p:cBhvr>
                                        <p:cTn id="16" dur="1" fill="hold">
                                          <p:stCondLst>
                                            <p:cond delay="0"/>
                                          </p:stCondLst>
                                        </p:cTn>
                                        <p:tgtEl>
                                          <p:spTgt spid="20483">
                                            <p:txEl>
                                              <p:pRg st="1" end="1"/>
                                            </p:txEl>
                                          </p:spTgt>
                                        </p:tgtEl>
                                        <p:attrNameLst>
                                          <p:attrName>style.visibility</p:attrName>
                                        </p:attrNameLst>
                                      </p:cBhvr>
                                      <p:to>
                                        <p:strVal val="visible"/>
                                      </p:to>
                                    </p:set>
                                    <p:animEffect transition="in" filter="wedge">
                                      <p:cBhvr>
                                        <p:cTn id="17" dur="2000"/>
                                        <p:tgtEl>
                                          <p:spTgt spid="2048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0" presetClass="entr" presetSubtype="0" fill="hold" nodeType="clickEffect">
                                  <p:stCondLst>
                                    <p:cond delay="0"/>
                                  </p:stCondLst>
                                  <p:childTnLst>
                                    <p:set>
                                      <p:cBhvr>
                                        <p:cTn id="21" dur="1" fill="hold">
                                          <p:stCondLst>
                                            <p:cond delay="0"/>
                                          </p:stCondLst>
                                        </p:cTn>
                                        <p:tgtEl>
                                          <p:spTgt spid="20483">
                                            <p:txEl>
                                              <p:pRg st="2" end="2"/>
                                            </p:txEl>
                                          </p:spTgt>
                                        </p:tgtEl>
                                        <p:attrNameLst>
                                          <p:attrName>style.visibility</p:attrName>
                                        </p:attrNameLst>
                                      </p:cBhvr>
                                      <p:to>
                                        <p:strVal val="visible"/>
                                      </p:to>
                                    </p:set>
                                    <p:animEffect transition="in" filter="wedge">
                                      <p:cBhvr>
                                        <p:cTn id="22" dur="2000"/>
                                        <p:tgtEl>
                                          <p:spTgt spid="2048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0" presetClass="entr" presetSubtype="0" fill="hold" nodeType="clickEffect">
                                  <p:stCondLst>
                                    <p:cond delay="0"/>
                                  </p:stCondLst>
                                  <p:childTnLst>
                                    <p:set>
                                      <p:cBhvr>
                                        <p:cTn id="26" dur="1" fill="hold">
                                          <p:stCondLst>
                                            <p:cond delay="0"/>
                                          </p:stCondLst>
                                        </p:cTn>
                                        <p:tgtEl>
                                          <p:spTgt spid="20483">
                                            <p:txEl>
                                              <p:pRg st="3" end="3"/>
                                            </p:txEl>
                                          </p:spTgt>
                                        </p:tgtEl>
                                        <p:attrNameLst>
                                          <p:attrName>style.visibility</p:attrName>
                                        </p:attrNameLst>
                                      </p:cBhvr>
                                      <p:to>
                                        <p:strVal val="visible"/>
                                      </p:to>
                                    </p:set>
                                    <p:animEffect transition="in" filter="wedge">
                                      <p:cBhvr>
                                        <p:cTn id="27" dur="2000"/>
                                        <p:tgtEl>
                                          <p:spTgt spid="2048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0" presetClass="entr" presetSubtype="0" fill="hold" nodeType="clickEffect">
                                  <p:stCondLst>
                                    <p:cond delay="0"/>
                                  </p:stCondLst>
                                  <p:childTnLst>
                                    <p:set>
                                      <p:cBhvr>
                                        <p:cTn id="31" dur="1" fill="hold">
                                          <p:stCondLst>
                                            <p:cond delay="0"/>
                                          </p:stCondLst>
                                        </p:cTn>
                                        <p:tgtEl>
                                          <p:spTgt spid="20483">
                                            <p:txEl>
                                              <p:pRg st="4" end="4"/>
                                            </p:txEl>
                                          </p:spTgt>
                                        </p:tgtEl>
                                        <p:attrNameLst>
                                          <p:attrName>style.visibility</p:attrName>
                                        </p:attrNameLst>
                                      </p:cBhvr>
                                      <p:to>
                                        <p:strVal val="visible"/>
                                      </p:to>
                                    </p:set>
                                    <p:animEffect transition="in" filter="wedge">
                                      <p:cBhvr>
                                        <p:cTn id="32" dur="2000"/>
                                        <p:tgtEl>
                                          <p:spTgt spid="20483">
                                            <p:txEl>
                                              <p:pRg st="4" end="4"/>
                                            </p:txEl>
                                          </p:spTgt>
                                        </p:tgtEl>
                                      </p:cBhvr>
                                    </p:animEffect>
                                  </p:childTnLst>
                                </p:cTn>
                              </p:par>
                              <p:par>
                                <p:cTn id="33" presetID="20" presetClass="entr" presetSubtype="0" fill="hold" nodeType="withEffect">
                                  <p:stCondLst>
                                    <p:cond delay="0"/>
                                  </p:stCondLst>
                                  <p:childTnLst>
                                    <p:set>
                                      <p:cBhvr>
                                        <p:cTn id="34" dur="1" fill="hold">
                                          <p:stCondLst>
                                            <p:cond delay="0"/>
                                          </p:stCondLst>
                                        </p:cTn>
                                        <p:tgtEl>
                                          <p:spTgt spid="20483">
                                            <p:txEl>
                                              <p:pRg st="5" end="5"/>
                                            </p:txEl>
                                          </p:spTgt>
                                        </p:tgtEl>
                                        <p:attrNameLst>
                                          <p:attrName>style.visibility</p:attrName>
                                        </p:attrNameLst>
                                      </p:cBhvr>
                                      <p:to>
                                        <p:strVal val="visible"/>
                                      </p:to>
                                    </p:set>
                                    <p:animEffect transition="in" filter="wedge">
                                      <p:cBhvr>
                                        <p:cTn id="35" dur="2000"/>
                                        <p:tgtEl>
                                          <p:spTgt spid="2048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gradFill rotWithShape="0">
          <a:gsLst>
            <a:gs pos="0">
              <a:srgbClr val="FF85F6"/>
            </a:gs>
            <a:gs pos="100000">
              <a:srgbClr val="8117B1"/>
            </a:gs>
          </a:gsLst>
          <a:lin ang="5400000" scaled="1"/>
        </a:gradFill>
        <a:effectLst/>
      </p:bgPr>
    </p:bg>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457200" y="274638"/>
            <a:ext cx="8229600" cy="715962"/>
          </a:xfrm>
        </p:spPr>
        <p:txBody>
          <a:bodyPr/>
          <a:lstStyle/>
          <a:p>
            <a:pPr eaLnBrk="1" hangingPunct="1"/>
            <a:r>
              <a:rPr lang="en-US" sz="5400" u="sng" dirty="0" smtClean="0">
                <a:latin typeface="Busso"/>
              </a:rPr>
              <a:t>Carolingian Minuscule</a:t>
            </a:r>
            <a:endParaRPr lang="en-US" sz="5400" u="sng" dirty="0" smtClean="0">
              <a:latin typeface="Busso"/>
            </a:endParaRPr>
          </a:p>
        </p:txBody>
      </p:sp>
      <p:sp>
        <p:nvSpPr>
          <p:cNvPr id="20483" name="Rectangle 3"/>
          <p:cNvSpPr>
            <a:spLocks noGrp="1" noChangeArrowheads="1"/>
          </p:cNvSpPr>
          <p:nvPr>
            <p:ph type="body" idx="1"/>
          </p:nvPr>
        </p:nvSpPr>
        <p:spPr>
          <a:xfrm>
            <a:off x="457200" y="1676400"/>
            <a:ext cx="8229600" cy="4983163"/>
          </a:xfrm>
        </p:spPr>
        <p:txBody>
          <a:bodyPr/>
          <a:lstStyle/>
          <a:p>
            <a:pPr eaLnBrk="1" hangingPunct="1"/>
            <a:r>
              <a:rPr lang="en-US" sz="2800" dirty="0" smtClean="0"/>
              <a:t>The earliest medieval documents were written on papyrus in large Roman letters; however, when the Muslims won control of the Mediterranean Sea, the supply of papyrus was cut off. This meant that the European scholars had to use parchment, which was more costly.</a:t>
            </a:r>
          </a:p>
          <a:p>
            <a:pPr eaLnBrk="1" hangingPunct="1"/>
            <a:r>
              <a:rPr lang="en-US" sz="2800" dirty="0" smtClean="0"/>
              <a:t>To save money, these scholars began to write smaller and smaller. As a result, manuscripts became difficult to read. (Only in England and Ireland was a fine cursive hand developed.)</a:t>
            </a:r>
            <a:endParaRPr lang="en-US" sz="24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20482"/>
                                        </p:tgtEl>
                                        <p:attrNameLst>
                                          <p:attrName>style.visibility</p:attrName>
                                        </p:attrNameLst>
                                      </p:cBhvr>
                                      <p:to>
                                        <p:strVal val="visible"/>
                                      </p:to>
                                    </p:set>
                                    <p:animEffect transition="in" filter="wedge">
                                      <p:cBhvr>
                                        <p:cTn id="7" dur="2000"/>
                                        <p:tgtEl>
                                          <p:spTgt spid="20482"/>
                                        </p:tgtEl>
                                      </p:cBhvr>
                                    </p:animEffect>
                                  </p:childTnLst>
                                </p:cTn>
                              </p:par>
                              <p:par>
                                <p:cTn id="8" presetID="20" presetClass="entr" presetSubtype="0" fill="hold" nodeType="withEffect">
                                  <p:stCondLst>
                                    <p:cond delay="0"/>
                                  </p:stCondLst>
                                  <p:childTnLst>
                                    <p:set>
                                      <p:cBhvr>
                                        <p:cTn id="9" dur="1" fill="hold">
                                          <p:stCondLst>
                                            <p:cond delay="0"/>
                                          </p:stCondLst>
                                        </p:cTn>
                                        <p:tgtEl>
                                          <p:spTgt spid="20483">
                                            <p:txEl>
                                              <p:pRg st="0" end="0"/>
                                            </p:txEl>
                                          </p:spTgt>
                                        </p:tgtEl>
                                        <p:attrNameLst>
                                          <p:attrName>style.visibility</p:attrName>
                                        </p:attrNameLst>
                                      </p:cBhvr>
                                      <p:to>
                                        <p:strVal val="visible"/>
                                      </p:to>
                                    </p:set>
                                    <p:animEffect transition="in" filter="wedge">
                                      <p:cBhvr>
                                        <p:cTn id="10" dur="2000"/>
                                        <p:tgtEl>
                                          <p:spTgt spid="20483">
                                            <p:txEl>
                                              <p:pRg st="0" end="0"/>
                                            </p:txEl>
                                          </p:spTgt>
                                        </p:tgtEl>
                                      </p:cBhvr>
                                    </p:animEffect>
                                  </p:childTnLst>
                                </p:cTn>
                              </p:par>
                              <p:par>
                                <p:cTn id="11" presetID="20" presetClass="entr" presetSubtype="0" fill="hold" nodeType="withEffect">
                                  <p:stCondLst>
                                    <p:cond delay="0"/>
                                  </p:stCondLst>
                                  <p:childTnLst>
                                    <p:set>
                                      <p:cBhvr>
                                        <p:cTn id="12" dur="1" fill="hold">
                                          <p:stCondLst>
                                            <p:cond delay="0"/>
                                          </p:stCondLst>
                                        </p:cTn>
                                        <p:tgtEl>
                                          <p:spTgt spid="20483">
                                            <p:txEl>
                                              <p:pRg st="1" end="1"/>
                                            </p:txEl>
                                          </p:spTgt>
                                        </p:tgtEl>
                                        <p:attrNameLst>
                                          <p:attrName>style.visibility</p:attrName>
                                        </p:attrNameLst>
                                      </p:cBhvr>
                                      <p:to>
                                        <p:strVal val="visible"/>
                                      </p:to>
                                    </p:set>
                                    <p:animEffect transition="in" filter="wedge">
                                      <p:cBhvr>
                                        <p:cTn id="13" dur="2000"/>
                                        <p:tgtEl>
                                          <p:spTgt spid="2048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gradFill rotWithShape="0">
          <a:gsLst>
            <a:gs pos="0">
              <a:srgbClr val="FF85F6"/>
            </a:gs>
            <a:gs pos="100000">
              <a:srgbClr val="8117B1"/>
            </a:gs>
          </a:gsLst>
          <a:lin ang="5400000" scaled="1"/>
        </a:gradFill>
        <a:effectLst/>
      </p:bgPr>
    </p:bg>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457200" y="274638"/>
            <a:ext cx="8229600" cy="715962"/>
          </a:xfrm>
        </p:spPr>
        <p:txBody>
          <a:bodyPr/>
          <a:lstStyle/>
          <a:p>
            <a:pPr eaLnBrk="1" hangingPunct="1"/>
            <a:r>
              <a:rPr lang="en-US" sz="5400" u="sng" dirty="0" smtClean="0">
                <a:latin typeface="Busso"/>
              </a:rPr>
              <a:t>Carolingian Minuscule</a:t>
            </a:r>
            <a:endParaRPr lang="en-US" sz="5400" u="sng" dirty="0" smtClean="0">
              <a:latin typeface="Busso"/>
            </a:endParaRPr>
          </a:p>
        </p:txBody>
      </p:sp>
      <p:sp>
        <p:nvSpPr>
          <p:cNvPr id="20483" name="Rectangle 3"/>
          <p:cNvSpPr>
            <a:spLocks noGrp="1" noChangeArrowheads="1"/>
          </p:cNvSpPr>
          <p:nvPr>
            <p:ph type="body" idx="1"/>
          </p:nvPr>
        </p:nvSpPr>
        <p:spPr>
          <a:xfrm>
            <a:off x="457200" y="1676400"/>
            <a:ext cx="8229600" cy="4983163"/>
          </a:xfrm>
        </p:spPr>
        <p:txBody>
          <a:bodyPr/>
          <a:lstStyle/>
          <a:p>
            <a:pPr eaLnBrk="1" hangingPunct="1"/>
            <a:r>
              <a:rPr lang="en-US" sz="2800" dirty="0" smtClean="0"/>
              <a:t>When Alcuin came to </a:t>
            </a:r>
            <a:r>
              <a:rPr lang="en-US" sz="2800" dirty="0" err="1" smtClean="0"/>
              <a:t>Frankland</a:t>
            </a:r>
            <a:r>
              <a:rPr lang="en-US" sz="2800" dirty="0" smtClean="0"/>
              <a:t>, he directed the monks to devise a compact, readable, and easy-to-write script. They developed the Carolingian minuscule. In time, Carolingian minuscule also influenced the English and Irish cursive writing. </a:t>
            </a:r>
            <a:r>
              <a:rPr lang="en-US" sz="2800" dirty="0" smtClean="0"/>
              <a:t>English and Irish monks produced many manuscripts, some beautifully “illuminated” (decorated). These illuminated pages are some of the finest works of art to come out of the Middle Ages.</a:t>
            </a:r>
            <a:endParaRPr lang="en-US" sz="24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20482"/>
                                        </p:tgtEl>
                                        <p:attrNameLst>
                                          <p:attrName>style.visibility</p:attrName>
                                        </p:attrNameLst>
                                      </p:cBhvr>
                                      <p:to>
                                        <p:strVal val="visible"/>
                                      </p:to>
                                    </p:set>
                                    <p:animEffect transition="in" filter="wedge">
                                      <p:cBhvr>
                                        <p:cTn id="7" dur="2000"/>
                                        <p:tgtEl>
                                          <p:spTgt spid="20482"/>
                                        </p:tgtEl>
                                      </p:cBhvr>
                                    </p:animEffect>
                                  </p:childTnLst>
                                </p:cTn>
                              </p:par>
                              <p:par>
                                <p:cTn id="8" presetID="20" presetClass="entr" presetSubtype="0" fill="hold" nodeType="withEffect">
                                  <p:stCondLst>
                                    <p:cond delay="0"/>
                                  </p:stCondLst>
                                  <p:childTnLst>
                                    <p:set>
                                      <p:cBhvr>
                                        <p:cTn id="9" dur="1" fill="hold">
                                          <p:stCondLst>
                                            <p:cond delay="0"/>
                                          </p:stCondLst>
                                        </p:cTn>
                                        <p:tgtEl>
                                          <p:spTgt spid="20483">
                                            <p:txEl>
                                              <p:pRg st="0" end="0"/>
                                            </p:txEl>
                                          </p:spTgt>
                                        </p:tgtEl>
                                        <p:attrNameLst>
                                          <p:attrName>style.visibility</p:attrName>
                                        </p:attrNameLst>
                                      </p:cBhvr>
                                      <p:to>
                                        <p:strVal val="visible"/>
                                      </p:to>
                                    </p:set>
                                    <p:animEffect transition="in" filter="wedge">
                                      <p:cBhvr>
                                        <p:cTn id="10" dur="2000"/>
                                        <p:tgtEl>
                                          <p:spTgt spid="2048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gradFill rotWithShape="0">
          <a:gsLst>
            <a:gs pos="0">
              <a:srgbClr val="FF85F6"/>
            </a:gs>
            <a:gs pos="100000">
              <a:srgbClr val="8117B1"/>
            </a:gs>
          </a:gsLst>
          <a:lin ang="5400000" scaled="1"/>
        </a:gradFill>
        <a:effectLst/>
      </p:bgPr>
    </p:bg>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457200" y="76200"/>
            <a:ext cx="8229600" cy="715962"/>
          </a:xfrm>
        </p:spPr>
        <p:txBody>
          <a:bodyPr/>
          <a:lstStyle/>
          <a:p>
            <a:pPr eaLnBrk="1" hangingPunct="1"/>
            <a:r>
              <a:rPr lang="en-US" sz="5400" u="sng" dirty="0" smtClean="0">
                <a:latin typeface="Busso"/>
              </a:rPr>
              <a:t>Carolingian Minuscule</a:t>
            </a:r>
            <a:endParaRPr lang="en-US" sz="5400" u="sng" dirty="0" smtClean="0">
              <a:latin typeface="Busso"/>
            </a:endParaRPr>
          </a:p>
        </p:txBody>
      </p:sp>
      <p:pic>
        <p:nvPicPr>
          <p:cNvPr id="4" name="Picture 3" descr="Carolingian minuscule.jpg"/>
          <p:cNvPicPr>
            <a:picLocks noChangeAspect="1"/>
          </p:cNvPicPr>
          <p:nvPr/>
        </p:nvPicPr>
        <p:blipFill>
          <a:blip r:embed="rId2" cstate="print"/>
          <a:stretch>
            <a:fillRect/>
          </a:stretch>
        </p:blipFill>
        <p:spPr>
          <a:xfrm>
            <a:off x="228600" y="914400"/>
            <a:ext cx="4738109" cy="5867400"/>
          </a:xfrm>
          <a:prstGeom prst="rect">
            <a:avLst/>
          </a:prstGeom>
        </p:spPr>
      </p:pic>
      <p:sp>
        <p:nvSpPr>
          <p:cNvPr id="5" name="TextBox 4"/>
          <p:cNvSpPr txBox="1"/>
          <p:nvPr/>
        </p:nvSpPr>
        <p:spPr>
          <a:xfrm>
            <a:off x="5334000" y="1143000"/>
            <a:ext cx="2743200" cy="2554545"/>
          </a:xfrm>
          <a:prstGeom prst="rect">
            <a:avLst/>
          </a:prstGeom>
          <a:noFill/>
        </p:spPr>
        <p:txBody>
          <a:bodyPr wrap="square" rtlCol="0">
            <a:spAutoFit/>
          </a:bodyPr>
          <a:lstStyle/>
          <a:p>
            <a:pPr>
              <a:buNone/>
            </a:pPr>
            <a:r>
              <a:rPr lang="en-US" sz="3200" dirty="0" smtClean="0">
                <a:latin typeface="Busso"/>
              </a:rPr>
              <a:t>The Carolingian minuscule brought the destruction of many late Roman manuscripts.</a:t>
            </a:r>
            <a:endParaRPr lang="en-US" sz="3200" dirty="0">
              <a:latin typeface="Busso"/>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20482"/>
                                        </p:tgtEl>
                                        <p:attrNameLst>
                                          <p:attrName>style.visibility</p:attrName>
                                        </p:attrNameLst>
                                      </p:cBhvr>
                                      <p:to>
                                        <p:strVal val="visible"/>
                                      </p:to>
                                    </p:set>
                                    <p:animEffect transition="in" filter="wedge">
                                      <p:cBhvr>
                                        <p:cTn id="7" dur="2000"/>
                                        <p:tgtEl>
                                          <p:spTgt spid="204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gradFill rotWithShape="0">
          <a:gsLst>
            <a:gs pos="0">
              <a:srgbClr val="FF85F6"/>
            </a:gs>
            <a:gs pos="100000">
              <a:srgbClr val="8117B1"/>
            </a:gs>
          </a:gsLst>
          <a:lin ang="5400000" scaled="1"/>
        </a:gradFill>
        <a:effectLst/>
      </p:bgPr>
    </p:bg>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457200" y="76200"/>
            <a:ext cx="8229600" cy="715962"/>
          </a:xfrm>
        </p:spPr>
        <p:txBody>
          <a:bodyPr/>
          <a:lstStyle/>
          <a:p>
            <a:pPr eaLnBrk="1" hangingPunct="1"/>
            <a:r>
              <a:rPr lang="en-US" sz="5400" u="sng" dirty="0" smtClean="0">
                <a:latin typeface="Busso"/>
              </a:rPr>
              <a:t>Carolingian Minuscule</a:t>
            </a:r>
            <a:endParaRPr lang="en-US" sz="5400" u="sng" dirty="0" smtClean="0">
              <a:latin typeface="Busso"/>
            </a:endParaRPr>
          </a:p>
        </p:txBody>
      </p:sp>
      <p:sp>
        <p:nvSpPr>
          <p:cNvPr id="5" name="TextBox 4"/>
          <p:cNvSpPr txBox="1"/>
          <p:nvPr/>
        </p:nvSpPr>
        <p:spPr>
          <a:xfrm>
            <a:off x="6629400" y="1295400"/>
            <a:ext cx="2057400" cy="1077218"/>
          </a:xfrm>
          <a:prstGeom prst="rect">
            <a:avLst/>
          </a:prstGeom>
          <a:noFill/>
        </p:spPr>
        <p:txBody>
          <a:bodyPr wrap="square" rtlCol="0">
            <a:spAutoFit/>
          </a:bodyPr>
          <a:lstStyle/>
          <a:p>
            <a:pPr>
              <a:buNone/>
            </a:pPr>
            <a:r>
              <a:rPr lang="en-US" sz="3200" dirty="0" smtClean="0">
                <a:latin typeface="Busso"/>
              </a:rPr>
              <a:t>Anglo-Saxon handwriting</a:t>
            </a:r>
            <a:endParaRPr lang="en-US" sz="3200" dirty="0">
              <a:latin typeface="Busso"/>
            </a:endParaRPr>
          </a:p>
        </p:txBody>
      </p:sp>
      <p:pic>
        <p:nvPicPr>
          <p:cNvPr id="6" name="Picture 5" descr="AngloSaxon handwriting.jpg"/>
          <p:cNvPicPr>
            <a:picLocks noChangeAspect="1"/>
          </p:cNvPicPr>
          <p:nvPr/>
        </p:nvPicPr>
        <p:blipFill>
          <a:blip r:embed="rId2" cstate="print"/>
          <a:stretch>
            <a:fillRect/>
          </a:stretch>
        </p:blipFill>
        <p:spPr>
          <a:xfrm>
            <a:off x="152399" y="838200"/>
            <a:ext cx="6318447" cy="6019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20482"/>
                                        </p:tgtEl>
                                        <p:attrNameLst>
                                          <p:attrName>style.visibility</p:attrName>
                                        </p:attrNameLst>
                                      </p:cBhvr>
                                      <p:to>
                                        <p:strVal val="visible"/>
                                      </p:to>
                                    </p:set>
                                    <p:animEffect transition="in" filter="wedge">
                                      <p:cBhvr>
                                        <p:cTn id="7" dur="2000"/>
                                        <p:tgtEl>
                                          <p:spTgt spid="204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gradFill rotWithShape="0">
          <a:gsLst>
            <a:gs pos="0">
              <a:srgbClr val="FF85F6"/>
            </a:gs>
            <a:gs pos="100000">
              <a:srgbClr val="8117B1"/>
            </a:gs>
          </a:gsLst>
          <a:lin ang="5400000" scaled="1"/>
        </a:gradFill>
        <a:effectLst/>
      </p:bgPr>
    </p:bg>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457200" y="76200"/>
            <a:ext cx="8229600" cy="715962"/>
          </a:xfrm>
        </p:spPr>
        <p:txBody>
          <a:bodyPr/>
          <a:lstStyle/>
          <a:p>
            <a:pPr eaLnBrk="1" hangingPunct="1"/>
            <a:r>
              <a:rPr lang="en-US" sz="5400" u="sng" dirty="0" smtClean="0">
                <a:latin typeface="Busso"/>
              </a:rPr>
              <a:t>Carolingian Minuscule</a:t>
            </a:r>
            <a:endParaRPr lang="en-US" sz="5400" u="sng" dirty="0" smtClean="0">
              <a:latin typeface="Busso"/>
            </a:endParaRPr>
          </a:p>
        </p:txBody>
      </p:sp>
      <p:pic>
        <p:nvPicPr>
          <p:cNvPr id="6" name="Picture 5" descr="AngloSaxon handwriting.jpg"/>
          <p:cNvPicPr>
            <a:picLocks noChangeAspect="1"/>
          </p:cNvPicPr>
          <p:nvPr/>
        </p:nvPicPr>
        <p:blipFill>
          <a:blip r:embed="rId2" cstate="print"/>
          <a:stretch>
            <a:fillRect/>
          </a:stretch>
        </p:blipFill>
        <p:spPr>
          <a:xfrm>
            <a:off x="381000" y="990600"/>
            <a:ext cx="8534401" cy="4911481"/>
          </a:xfrm>
          <a:prstGeom prst="rect">
            <a:avLst/>
          </a:prstGeom>
        </p:spPr>
      </p:pic>
      <p:pic>
        <p:nvPicPr>
          <p:cNvPr id="7" name="Picture 6" descr="Carolingian minuscule-charlemagne.jpg"/>
          <p:cNvPicPr>
            <a:picLocks noChangeAspect="1"/>
          </p:cNvPicPr>
          <p:nvPr/>
        </p:nvPicPr>
        <p:blipFill>
          <a:blip r:embed="rId3" cstate="print"/>
          <a:stretch>
            <a:fillRect/>
          </a:stretch>
        </p:blipFill>
        <p:spPr>
          <a:xfrm>
            <a:off x="1981200" y="941771"/>
            <a:ext cx="5105400" cy="5916229"/>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strVal val="#ppt_w*0.70"/>
                                          </p:val>
                                        </p:tav>
                                        <p:tav tm="100000">
                                          <p:val>
                                            <p:strVal val="#ppt_w"/>
                                          </p:val>
                                        </p:tav>
                                      </p:tavLst>
                                    </p:anim>
                                    <p:anim calcmode="lin" valueType="num">
                                      <p:cBhvr>
                                        <p:cTn id="8" dur="1000" fill="hold"/>
                                        <p:tgtEl>
                                          <p:spTgt spid="7"/>
                                        </p:tgtEl>
                                        <p:attrNameLst>
                                          <p:attrName>ppt_h</p:attrName>
                                        </p:attrNameLst>
                                      </p:cBhvr>
                                      <p:tavLst>
                                        <p:tav tm="0">
                                          <p:val>
                                            <p:strVal val="#ppt_h"/>
                                          </p:val>
                                        </p:tav>
                                        <p:tav tm="100000">
                                          <p:val>
                                            <p:strVal val="#ppt_h"/>
                                          </p:val>
                                        </p:tav>
                                      </p:tavLst>
                                    </p:anim>
                                    <p:animEffect transition="in" filter="fade">
                                      <p:cBhvr>
                                        <p:cTn id="9"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gradFill rotWithShape="0">
          <a:gsLst>
            <a:gs pos="0">
              <a:srgbClr val="88E8A6"/>
            </a:gs>
            <a:gs pos="100000">
              <a:srgbClr val="3F6B4D"/>
            </a:gs>
          </a:gsLst>
          <a:lin ang="5400000" scaled="1"/>
        </a:gradFill>
        <a:effectLst/>
      </p:bgPr>
    </p:bg>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457200" y="274638"/>
            <a:ext cx="8229600" cy="792162"/>
          </a:xfrm>
        </p:spPr>
        <p:txBody>
          <a:bodyPr/>
          <a:lstStyle/>
          <a:p>
            <a:pPr eaLnBrk="1" hangingPunct="1"/>
            <a:r>
              <a:rPr lang="en-US" sz="4800" u="sng" dirty="0" smtClean="0">
                <a:latin typeface="Busso"/>
              </a:rPr>
              <a:t>Disintegration of Charlemagne’s Empire</a:t>
            </a:r>
          </a:p>
        </p:txBody>
      </p:sp>
      <p:sp>
        <p:nvSpPr>
          <p:cNvPr id="21507" name="Rectangle 3"/>
          <p:cNvSpPr>
            <a:spLocks noGrp="1" noChangeArrowheads="1"/>
          </p:cNvSpPr>
          <p:nvPr>
            <p:ph type="body" idx="1"/>
          </p:nvPr>
        </p:nvSpPr>
        <p:spPr>
          <a:xfrm>
            <a:off x="457200" y="1295400"/>
            <a:ext cx="8229600" cy="5257800"/>
          </a:xfrm>
        </p:spPr>
        <p:txBody>
          <a:bodyPr/>
          <a:lstStyle/>
          <a:p>
            <a:pPr eaLnBrk="1" hangingPunct="1"/>
            <a:r>
              <a:rPr lang="en-US" sz="2800" dirty="0" smtClean="0"/>
              <a:t>Problems from within</a:t>
            </a:r>
          </a:p>
          <a:p>
            <a:pPr lvl="1" eaLnBrk="1" hangingPunct="1"/>
            <a:r>
              <a:rPr lang="en-US" sz="2400" dirty="0" smtClean="0"/>
              <a:t>Death 814 – Grandsons bickered over who would control the land – Treaty of Verdun split the empire into 3 kingdoms</a:t>
            </a:r>
          </a:p>
          <a:p>
            <a:pPr lvl="2" eaLnBrk="1" hangingPunct="1"/>
            <a:r>
              <a:rPr lang="en-US" sz="2000" dirty="0" smtClean="0"/>
              <a:t>Charles the Bald – West </a:t>
            </a:r>
            <a:r>
              <a:rPr lang="en-US" sz="2000" dirty="0" err="1" smtClean="0"/>
              <a:t>Frankland</a:t>
            </a:r>
            <a:endParaRPr lang="en-US" sz="2000" dirty="0" smtClean="0"/>
          </a:p>
          <a:p>
            <a:pPr lvl="2" eaLnBrk="1" hangingPunct="1"/>
            <a:r>
              <a:rPr lang="en-US" sz="2000" dirty="0" smtClean="0"/>
              <a:t>Louis the German – East </a:t>
            </a:r>
            <a:r>
              <a:rPr lang="en-US" sz="2000" dirty="0" err="1" smtClean="0"/>
              <a:t>Frankland</a:t>
            </a:r>
            <a:endParaRPr lang="en-US" sz="2000" dirty="0" smtClean="0"/>
          </a:p>
          <a:p>
            <a:pPr lvl="2" eaLnBrk="1" hangingPunct="1"/>
            <a:r>
              <a:rPr lang="en-US" sz="2000" dirty="0" err="1" smtClean="0"/>
              <a:t>Lothair</a:t>
            </a:r>
            <a:r>
              <a:rPr lang="en-US" sz="2000" dirty="0" smtClean="0"/>
              <a:t> – land between West and East – Official emperor</a:t>
            </a:r>
          </a:p>
          <a:p>
            <a:pPr lvl="1" eaLnBrk="1" hangingPunct="1"/>
            <a:r>
              <a:rPr lang="en-US" sz="2400" dirty="0" smtClean="0"/>
              <a:t>Eventually, this land was passed down to incompetent rulers </a:t>
            </a:r>
          </a:p>
          <a:p>
            <a:pPr eaLnBrk="1" hangingPunct="1"/>
            <a:r>
              <a:rPr lang="en-US" sz="2800" dirty="0" smtClean="0"/>
              <a:t>Problems from without</a:t>
            </a:r>
          </a:p>
          <a:p>
            <a:pPr lvl="1" eaLnBrk="1" hangingPunct="1"/>
            <a:r>
              <a:rPr lang="en-US" sz="2400" dirty="0" smtClean="0"/>
              <a:t>Magyars(of Asia) and Vikings (from the North) offered most threat to the empire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50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55" presetClass="entr" presetSubtype="0" fill="hold" nodeType="clickEffect">
                                  <p:stCondLst>
                                    <p:cond delay="0"/>
                                  </p:stCondLst>
                                  <p:childTnLst>
                                    <p:set>
                                      <p:cBhvr>
                                        <p:cTn id="10" dur="1" fill="hold">
                                          <p:stCondLst>
                                            <p:cond delay="0"/>
                                          </p:stCondLst>
                                        </p:cTn>
                                        <p:tgtEl>
                                          <p:spTgt spid="21507">
                                            <p:txEl>
                                              <p:pRg st="0" end="0"/>
                                            </p:txEl>
                                          </p:spTgt>
                                        </p:tgtEl>
                                        <p:attrNameLst>
                                          <p:attrName>style.visibility</p:attrName>
                                        </p:attrNameLst>
                                      </p:cBhvr>
                                      <p:to>
                                        <p:strVal val="visible"/>
                                      </p:to>
                                    </p:set>
                                    <p:anim calcmode="lin" valueType="num">
                                      <p:cBhvr>
                                        <p:cTn id="11" dur="1000" fill="hold"/>
                                        <p:tgtEl>
                                          <p:spTgt spid="21507">
                                            <p:txEl>
                                              <p:pRg st="0" end="0"/>
                                            </p:txEl>
                                          </p:spTgt>
                                        </p:tgtEl>
                                        <p:attrNameLst>
                                          <p:attrName>ppt_w</p:attrName>
                                        </p:attrNameLst>
                                      </p:cBhvr>
                                      <p:tavLst>
                                        <p:tav tm="0">
                                          <p:val>
                                            <p:strVal val="#ppt_w*0.70"/>
                                          </p:val>
                                        </p:tav>
                                        <p:tav tm="100000">
                                          <p:val>
                                            <p:strVal val="#ppt_w"/>
                                          </p:val>
                                        </p:tav>
                                      </p:tavLst>
                                    </p:anim>
                                    <p:anim calcmode="lin" valueType="num">
                                      <p:cBhvr>
                                        <p:cTn id="12" dur="1000" fill="hold"/>
                                        <p:tgtEl>
                                          <p:spTgt spid="21507">
                                            <p:txEl>
                                              <p:pRg st="0" end="0"/>
                                            </p:txEl>
                                          </p:spTgt>
                                        </p:tgtEl>
                                        <p:attrNameLst>
                                          <p:attrName>ppt_h</p:attrName>
                                        </p:attrNameLst>
                                      </p:cBhvr>
                                      <p:tavLst>
                                        <p:tav tm="0">
                                          <p:val>
                                            <p:strVal val="#ppt_h"/>
                                          </p:val>
                                        </p:tav>
                                        <p:tav tm="100000">
                                          <p:val>
                                            <p:strVal val="#ppt_h"/>
                                          </p:val>
                                        </p:tav>
                                      </p:tavLst>
                                    </p:anim>
                                    <p:animEffect transition="in" filter="fade">
                                      <p:cBhvr>
                                        <p:cTn id="13" dur="1000"/>
                                        <p:tgtEl>
                                          <p:spTgt spid="21507">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55" presetClass="entr" presetSubtype="0" fill="hold" nodeType="clickEffect">
                                  <p:stCondLst>
                                    <p:cond delay="0"/>
                                  </p:stCondLst>
                                  <p:childTnLst>
                                    <p:set>
                                      <p:cBhvr>
                                        <p:cTn id="17" dur="1" fill="hold">
                                          <p:stCondLst>
                                            <p:cond delay="0"/>
                                          </p:stCondLst>
                                        </p:cTn>
                                        <p:tgtEl>
                                          <p:spTgt spid="21507">
                                            <p:txEl>
                                              <p:pRg st="1" end="1"/>
                                            </p:txEl>
                                          </p:spTgt>
                                        </p:tgtEl>
                                        <p:attrNameLst>
                                          <p:attrName>style.visibility</p:attrName>
                                        </p:attrNameLst>
                                      </p:cBhvr>
                                      <p:to>
                                        <p:strVal val="visible"/>
                                      </p:to>
                                    </p:set>
                                    <p:anim calcmode="lin" valueType="num">
                                      <p:cBhvr>
                                        <p:cTn id="18" dur="1000" fill="hold"/>
                                        <p:tgtEl>
                                          <p:spTgt spid="21507">
                                            <p:txEl>
                                              <p:pRg st="1" end="1"/>
                                            </p:txEl>
                                          </p:spTgt>
                                        </p:tgtEl>
                                        <p:attrNameLst>
                                          <p:attrName>ppt_w</p:attrName>
                                        </p:attrNameLst>
                                      </p:cBhvr>
                                      <p:tavLst>
                                        <p:tav tm="0">
                                          <p:val>
                                            <p:strVal val="#ppt_w*0.70"/>
                                          </p:val>
                                        </p:tav>
                                        <p:tav tm="100000">
                                          <p:val>
                                            <p:strVal val="#ppt_w"/>
                                          </p:val>
                                        </p:tav>
                                      </p:tavLst>
                                    </p:anim>
                                    <p:anim calcmode="lin" valueType="num">
                                      <p:cBhvr>
                                        <p:cTn id="19" dur="1000" fill="hold"/>
                                        <p:tgtEl>
                                          <p:spTgt spid="21507">
                                            <p:txEl>
                                              <p:pRg st="1" end="1"/>
                                            </p:txEl>
                                          </p:spTgt>
                                        </p:tgtEl>
                                        <p:attrNameLst>
                                          <p:attrName>ppt_h</p:attrName>
                                        </p:attrNameLst>
                                      </p:cBhvr>
                                      <p:tavLst>
                                        <p:tav tm="0">
                                          <p:val>
                                            <p:strVal val="#ppt_h"/>
                                          </p:val>
                                        </p:tav>
                                        <p:tav tm="100000">
                                          <p:val>
                                            <p:strVal val="#ppt_h"/>
                                          </p:val>
                                        </p:tav>
                                      </p:tavLst>
                                    </p:anim>
                                    <p:animEffect transition="in" filter="fade">
                                      <p:cBhvr>
                                        <p:cTn id="20" dur="1000"/>
                                        <p:tgtEl>
                                          <p:spTgt spid="21507">
                                            <p:txEl>
                                              <p:pRg st="1" end="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55" presetClass="entr" presetSubtype="0" fill="hold" nodeType="clickEffect">
                                  <p:stCondLst>
                                    <p:cond delay="0"/>
                                  </p:stCondLst>
                                  <p:childTnLst>
                                    <p:set>
                                      <p:cBhvr>
                                        <p:cTn id="24" dur="1" fill="hold">
                                          <p:stCondLst>
                                            <p:cond delay="0"/>
                                          </p:stCondLst>
                                        </p:cTn>
                                        <p:tgtEl>
                                          <p:spTgt spid="21507">
                                            <p:txEl>
                                              <p:pRg st="2" end="2"/>
                                            </p:txEl>
                                          </p:spTgt>
                                        </p:tgtEl>
                                        <p:attrNameLst>
                                          <p:attrName>style.visibility</p:attrName>
                                        </p:attrNameLst>
                                      </p:cBhvr>
                                      <p:to>
                                        <p:strVal val="visible"/>
                                      </p:to>
                                    </p:set>
                                    <p:anim calcmode="lin" valueType="num">
                                      <p:cBhvr>
                                        <p:cTn id="25" dur="1000" fill="hold"/>
                                        <p:tgtEl>
                                          <p:spTgt spid="21507">
                                            <p:txEl>
                                              <p:pRg st="2" end="2"/>
                                            </p:txEl>
                                          </p:spTgt>
                                        </p:tgtEl>
                                        <p:attrNameLst>
                                          <p:attrName>ppt_w</p:attrName>
                                        </p:attrNameLst>
                                      </p:cBhvr>
                                      <p:tavLst>
                                        <p:tav tm="0">
                                          <p:val>
                                            <p:strVal val="#ppt_w*0.70"/>
                                          </p:val>
                                        </p:tav>
                                        <p:tav tm="100000">
                                          <p:val>
                                            <p:strVal val="#ppt_w"/>
                                          </p:val>
                                        </p:tav>
                                      </p:tavLst>
                                    </p:anim>
                                    <p:anim calcmode="lin" valueType="num">
                                      <p:cBhvr>
                                        <p:cTn id="26" dur="1000" fill="hold"/>
                                        <p:tgtEl>
                                          <p:spTgt spid="21507">
                                            <p:txEl>
                                              <p:pRg st="2" end="2"/>
                                            </p:txEl>
                                          </p:spTgt>
                                        </p:tgtEl>
                                        <p:attrNameLst>
                                          <p:attrName>ppt_h</p:attrName>
                                        </p:attrNameLst>
                                      </p:cBhvr>
                                      <p:tavLst>
                                        <p:tav tm="0">
                                          <p:val>
                                            <p:strVal val="#ppt_h"/>
                                          </p:val>
                                        </p:tav>
                                        <p:tav tm="100000">
                                          <p:val>
                                            <p:strVal val="#ppt_h"/>
                                          </p:val>
                                        </p:tav>
                                      </p:tavLst>
                                    </p:anim>
                                    <p:animEffect transition="in" filter="fade">
                                      <p:cBhvr>
                                        <p:cTn id="27" dur="1000"/>
                                        <p:tgtEl>
                                          <p:spTgt spid="21507">
                                            <p:txEl>
                                              <p:pRg st="2" end="2"/>
                                            </p:txEl>
                                          </p:spTgt>
                                        </p:tgtEl>
                                      </p:cBhvr>
                                    </p:animEffect>
                                  </p:childTnLst>
                                </p:cTn>
                              </p:par>
                              <p:par>
                                <p:cTn id="28" presetID="55" presetClass="entr" presetSubtype="0" fill="hold" nodeType="withEffect">
                                  <p:stCondLst>
                                    <p:cond delay="0"/>
                                  </p:stCondLst>
                                  <p:childTnLst>
                                    <p:set>
                                      <p:cBhvr>
                                        <p:cTn id="29" dur="1" fill="hold">
                                          <p:stCondLst>
                                            <p:cond delay="0"/>
                                          </p:stCondLst>
                                        </p:cTn>
                                        <p:tgtEl>
                                          <p:spTgt spid="21507">
                                            <p:txEl>
                                              <p:pRg st="3" end="3"/>
                                            </p:txEl>
                                          </p:spTgt>
                                        </p:tgtEl>
                                        <p:attrNameLst>
                                          <p:attrName>style.visibility</p:attrName>
                                        </p:attrNameLst>
                                      </p:cBhvr>
                                      <p:to>
                                        <p:strVal val="visible"/>
                                      </p:to>
                                    </p:set>
                                    <p:anim calcmode="lin" valueType="num">
                                      <p:cBhvr>
                                        <p:cTn id="30" dur="1000" fill="hold"/>
                                        <p:tgtEl>
                                          <p:spTgt spid="21507">
                                            <p:txEl>
                                              <p:pRg st="3" end="3"/>
                                            </p:txEl>
                                          </p:spTgt>
                                        </p:tgtEl>
                                        <p:attrNameLst>
                                          <p:attrName>ppt_w</p:attrName>
                                        </p:attrNameLst>
                                      </p:cBhvr>
                                      <p:tavLst>
                                        <p:tav tm="0">
                                          <p:val>
                                            <p:strVal val="#ppt_w*0.70"/>
                                          </p:val>
                                        </p:tav>
                                        <p:tav tm="100000">
                                          <p:val>
                                            <p:strVal val="#ppt_w"/>
                                          </p:val>
                                        </p:tav>
                                      </p:tavLst>
                                    </p:anim>
                                    <p:anim calcmode="lin" valueType="num">
                                      <p:cBhvr>
                                        <p:cTn id="31" dur="1000" fill="hold"/>
                                        <p:tgtEl>
                                          <p:spTgt spid="21507">
                                            <p:txEl>
                                              <p:pRg st="3" end="3"/>
                                            </p:txEl>
                                          </p:spTgt>
                                        </p:tgtEl>
                                        <p:attrNameLst>
                                          <p:attrName>ppt_h</p:attrName>
                                        </p:attrNameLst>
                                      </p:cBhvr>
                                      <p:tavLst>
                                        <p:tav tm="0">
                                          <p:val>
                                            <p:strVal val="#ppt_h"/>
                                          </p:val>
                                        </p:tav>
                                        <p:tav tm="100000">
                                          <p:val>
                                            <p:strVal val="#ppt_h"/>
                                          </p:val>
                                        </p:tav>
                                      </p:tavLst>
                                    </p:anim>
                                    <p:animEffect transition="in" filter="fade">
                                      <p:cBhvr>
                                        <p:cTn id="32" dur="1000"/>
                                        <p:tgtEl>
                                          <p:spTgt spid="21507">
                                            <p:txEl>
                                              <p:pRg st="3" end="3"/>
                                            </p:txEl>
                                          </p:spTgt>
                                        </p:tgtEl>
                                      </p:cBhvr>
                                    </p:animEffect>
                                  </p:childTnLst>
                                </p:cTn>
                              </p:par>
                              <p:par>
                                <p:cTn id="33" presetID="55" presetClass="entr" presetSubtype="0" fill="hold" nodeType="withEffect">
                                  <p:stCondLst>
                                    <p:cond delay="0"/>
                                  </p:stCondLst>
                                  <p:childTnLst>
                                    <p:set>
                                      <p:cBhvr>
                                        <p:cTn id="34" dur="1" fill="hold">
                                          <p:stCondLst>
                                            <p:cond delay="0"/>
                                          </p:stCondLst>
                                        </p:cTn>
                                        <p:tgtEl>
                                          <p:spTgt spid="21507">
                                            <p:txEl>
                                              <p:pRg st="4" end="4"/>
                                            </p:txEl>
                                          </p:spTgt>
                                        </p:tgtEl>
                                        <p:attrNameLst>
                                          <p:attrName>style.visibility</p:attrName>
                                        </p:attrNameLst>
                                      </p:cBhvr>
                                      <p:to>
                                        <p:strVal val="visible"/>
                                      </p:to>
                                    </p:set>
                                    <p:anim calcmode="lin" valueType="num">
                                      <p:cBhvr>
                                        <p:cTn id="35" dur="1000" fill="hold"/>
                                        <p:tgtEl>
                                          <p:spTgt spid="21507">
                                            <p:txEl>
                                              <p:pRg st="4" end="4"/>
                                            </p:txEl>
                                          </p:spTgt>
                                        </p:tgtEl>
                                        <p:attrNameLst>
                                          <p:attrName>ppt_w</p:attrName>
                                        </p:attrNameLst>
                                      </p:cBhvr>
                                      <p:tavLst>
                                        <p:tav tm="0">
                                          <p:val>
                                            <p:strVal val="#ppt_w*0.70"/>
                                          </p:val>
                                        </p:tav>
                                        <p:tav tm="100000">
                                          <p:val>
                                            <p:strVal val="#ppt_w"/>
                                          </p:val>
                                        </p:tav>
                                      </p:tavLst>
                                    </p:anim>
                                    <p:anim calcmode="lin" valueType="num">
                                      <p:cBhvr>
                                        <p:cTn id="36" dur="1000" fill="hold"/>
                                        <p:tgtEl>
                                          <p:spTgt spid="21507">
                                            <p:txEl>
                                              <p:pRg st="4" end="4"/>
                                            </p:txEl>
                                          </p:spTgt>
                                        </p:tgtEl>
                                        <p:attrNameLst>
                                          <p:attrName>ppt_h</p:attrName>
                                        </p:attrNameLst>
                                      </p:cBhvr>
                                      <p:tavLst>
                                        <p:tav tm="0">
                                          <p:val>
                                            <p:strVal val="#ppt_h"/>
                                          </p:val>
                                        </p:tav>
                                        <p:tav tm="100000">
                                          <p:val>
                                            <p:strVal val="#ppt_h"/>
                                          </p:val>
                                        </p:tav>
                                      </p:tavLst>
                                    </p:anim>
                                    <p:animEffect transition="in" filter="fade">
                                      <p:cBhvr>
                                        <p:cTn id="37" dur="1000"/>
                                        <p:tgtEl>
                                          <p:spTgt spid="21507">
                                            <p:txEl>
                                              <p:pRg st="4" end="4"/>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nodeType="clickEffect">
                                  <p:stCondLst>
                                    <p:cond delay="0"/>
                                  </p:stCondLst>
                                  <p:childTnLst>
                                    <p:set>
                                      <p:cBhvr>
                                        <p:cTn id="41" dur="1" fill="hold">
                                          <p:stCondLst>
                                            <p:cond delay="0"/>
                                          </p:stCondLst>
                                        </p:cTn>
                                        <p:tgtEl>
                                          <p:spTgt spid="21507">
                                            <p:txEl>
                                              <p:pRg st="5" end="5"/>
                                            </p:txEl>
                                          </p:spTgt>
                                        </p:tgtEl>
                                        <p:attrNameLst>
                                          <p:attrName>style.visibility</p:attrName>
                                        </p:attrNameLst>
                                      </p:cBhvr>
                                      <p:to>
                                        <p:strVal val="visible"/>
                                      </p:to>
                                    </p:set>
                                  </p:childTnLst>
                                </p:cTn>
                              </p:par>
                            </p:childTnLst>
                          </p:cTn>
                        </p:par>
                      </p:childTnLst>
                    </p:cTn>
                  </p:par>
                  <p:par>
                    <p:cTn id="42" fill="hold">
                      <p:stCondLst>
                        <p:cond delay="indefinite"/>
                      </p:stCondLst>
                      <p:childTnLst>
                        <p:par>
                          <p:cTn id="43" fill="hold">
                            <p:stCondLst>
                              <p:cond delay="0"/>
                            </p:stCondLst>
                            <p:childTnLst>
                              <p:par>
                                <p:cTn id="44" presetID="20" presetClass="entr" presetSubtype="0" fill="hold" nodeType="clickEffect">
                                  <p:stCondLst>
                                    <p:cond delay="0"/>
                                  </p:stCondLst>
                                  <p:childTnLst>
                                    <p:set>
                                      <p:cBhvr>
                                        <p:cTn id="45" dur="1" fill="hold">
                                          <p:stCondLst>
                                            <p:cond delay="0"/>
                                          </p:stCondLst>
                                        </p:cTn>
                                        <p:tgtEl>
                                          <p:spTgt spid="21507">
                                            <p:txEl>
                                              <p:pRg st="6" end="6"/>
                                            </p:txEl>
                                          </p:spTgt>
                                        </p:tgtEl>
                                        <p:attrNameLst>
                                          <p:attrName>style.visibility</p:attrName>
                                        </p:attrNameLst>
                                      </p:cBhvr>
                                      <p:to>
                                        <p:strVal val="visible"/>
                                      </p:to>
                                    </p:set>
                                    <p:animEffect transition="in" filter="wedge">
                                      <p:cBhvr>
                                        <p:cTn id="46" dur="2000"/>
                                        <p:tgtEl>
                                          <p:spTgt spid="21507">
                                            <p:txEl>
                                              <p:pRg st="6" end="6"/>
                                            </p:txEl>
                                          </p:spTgt>
                                        </p:tgtEl>
                                      </p:cBhvr>
                                    </p:animEffect>
                                  </p:childTnLst>
                                </p:cTn>
                              </p:par>
                            </p:childTnLst>
                          </p:cTn>
                        </p:par>
                      </p:childTnLst>
                    </p:cTn>
                  </p:par>
                  <p:par>
                    <p:cTn id="47" fill="hold">
                      <p:stCondLst>
                        <p:cond delay="indefinite"/>
                      </p:stCondLst>
                      <p:childTnLst>
                        <p:par>
                          <p:cTn id="48" fill="hold">
                            <p:stCondLst>
                              <p:cond delay="0"/>
                            </p:stCondLst>
                            <p:childTnLst>
                              <p:par>
                                <p:cTn id="49" presetID="55" presetClass="entr" presetSubtype="0" fill="hold" nodeType="clickEffect">
                                  <p:stCondLst>
                                    <p:cond delay="0"/>
                                  </p:stCondLst>
                                  <p:childTnLst>
                                    <p:set>
                                      <p:cBhvr>
                                        <p:cTn id="50" dur="1" fill="hold">
                                          <p:stCondLst>
                                            <p:cond delay="0"/>
                                          </p:stCondLst>
                                        </p:cTn>
                                        <p:tgtEl>
                                          <p:spTgt spid="21507">
                                            <p:txEl>
                                              <p:pRg st="7" end="7"/>
                                            </p:txEl>
                                          </p:spTgt>
                                        </p:tgtEl>
                                        <p:attrNameLst>
                                          <p:attrName>style.visibility</p:attrName>
                                        </p:attrNameLst>
                                      </p:cBhvr>
                                      <p:to>
                                        <p:strVal val="visible"/>
                                      </p:to>
                                    </p:set>
                                    <p:anim calcmode="lin" valueType="num">
                                      <p:cBhvr>
                                        <p:cTn id="51" dur="1000" fill="hold"/>
                                        <p:tgtEl>
                                          <p:spTgt spid="21507">
                                            <p:txEl>
                                              <p:pRg st="7" end="7"/>
                                            </p:txEl>
                                          </p:spTgt>
                                        </p:tgtEl>
                                        <p:attrNameLst>
                                          <p:attrName>ppt_w</p:attrName>
                                        </p:attrNameLst>
                                      </p:cBhvr>
                                      <p:tavLst>
                                        <p:tav tm="0">
                                          <p:val>
                                            <p:strVal val="#ppt_w*0.70"/>
                                          </p:val>
                                        </p:tav>
                                        <p:tav tm="100000">
                                          <p:val>
                                            <p:strVal val="#ppt_w"/>
                                          </p:val>
                                        </p:tav>
                                      </p:tavLst>
                                    </p:anim>
                                    <p:anim calcmode="lin" valueType="num">
                                      <p:cBhvr>
                                        <p:cTn id="52" dur="1000" fill="hold"/>
                                        <p:tgtEl>
                                          <p:spTgt spid="21507">
                                            <p:txEl>
                                              <p:pRg st="7" end="7"/>
                                            </p:txEl>
                                          </p:spTgt>
                                        </p:tgtEl>
                                        <p:attrNameLst>
                                          <p:attrName>ppt_h</p:attrName>
                                        </p:attrNameLst>
                                      </p:cBhvr>
                                      <p:tavLst>
                                        <p:tav tm="0">
                                          <p:val>
                                            <p:strVal val="#ppt_h"/>
                                          </p:val>
                                        </p:tav>
                                        <p:tav tm="100000">
                                          <p:val>
                                            <p:strVal val="#ppt_h"/>
                                          </p:val>
                                        </p:tav>
                                      </p:tavLst>
                                    </p:anim>
                                    <p:animEffect transition="in" filter="fade">
                                      <p:cBhvr>
                                        <p:cTn id="53" dur="1000"/>
                                        <p:tgtEl>
                                          <p:spTgt spid="21507">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6"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gradFill rotWithShape="0">
          <a:gsLst>
            <a:gs pos="0">
              <a:srgbClr val="CB7EEE"/>
            </a:gs>
            <a:gs pos="100000">
              <a:srgbClr val="5E3A6E"/>
            </a:gs>
          </a:gsLst>
          <a:lin ang="5400000" scaled="1"/>
        </a:gra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0" y="4618038"/>
            <a:ext cx="8229600" cy="2239962"/>
          </a:xfrm>
        </p:spPr>
        <p:txBody>
          <a:bodyPr/>
          <a:lstStyle/>
          <a:p>
            <a:pPr eaLnBrk="1" hangingPunct="1"/>
            <a:r>
              <a:rPr lang="en-US" dirty="0" smtClean="0">
                <a:solidFill>
                  <a:schemeClr val="bg1"/>
                </a:solidFill>
                <a:latin typeface="Busso" pitchFamily="2" charset="0"/>
              </a:rPr>
              <a:t>Feudal system and the Manor</a:t>
            </a:r>
          </a:p>
        </p:txBody>
      </p:sp>
      <p:pic>
        <p:nvPicPr>
          <p:cNvPr id="14340" name="Picture 5" descr="feudalism"/>
          <p:cNvPicPr>
            <a:picLocks noChangeAspect="1" noChangeArrowheads="1"/>
          </p:cNvPicPr>
          <p:nvPr/>
        </p:nvPicPr>
        <p:blipFill>
          <a:blip r:embed="rId2" cstate="print"/>
          <a:srcRect/>
          <a:stretch>
            <a:fillRect/>
          </a:stretch>
        </p:blipFill>
        <p:spPr bwMode="auto">
          <a:xfrm>
            <a:off x="231775" y="742950"/>
            <a:ext cx="4568825" cy="4210050"/>
          </a:xfrm>
          <a:prstGeom prst="rect">
            <a:avLst/>
          </a:prstGeom>
          <a:noFill/>
          <a:ln w="9525">
            <a:noFill/>
            <a:miter lim="800000"/>
            <a:headEnd/>
            <a:tailEnd/>
          </a:ln>
        </p:spPr>
      </p:pic>
      <p:pic>
        <p:nvPicPr>
          <p:cNvPr id="14341" name="Picture 7" descr="smallking"/>
          <p:cNvPicPr>
            <a:picLocks noChangeAspect="1" noChangeArrowheads="1"/>
          </p:cNvPicPr>
          <p:nvPr/>
        </p:nvPicPr>
        <p:blipFill>
          <a:blip r:embed="rId3" cstate="print"/>
          <a:srcRect/>
          <a:stretch>
            <a:fillRect/>
          </a:stretch>
        </p:blipFill>
        <p:spPr bwMode="auto">
          <a:xfrm>
            <a:off x="4865688" y="0"/>
            <a:ext cx="1954212" cy="2562225"/>
          </a:xfrm>
          <a:prstGeom prst="rect">
            <a:avLst/>
          </a:prstGeom>
          <a:noFill/>
          <a:ln w="9525">
            <a:noFill/>
            <a:miter lim="800000"/>
            <a:headEnd/>
            <a:tailEnd/>
          </a:ln>
        </p:spPr>
      </p:pic>
      <p:pic>
        <p:nvPicPr>
          <p:cNvPr id="14342" name="Picture 9" descr="redsmallknight"/>
          <p:cNvPicPr>
            <a:picLocks noChangeAspect="1" noChangeArrowheads="1"/>
          </p:cNvPicPr>
          <p:nvPr/>
        </p:nvPicPr>
        <p:blipFill>
          <a:blip r:embed="rId4" cstate="print"/>
          <a:srcRect/>
          <a:stretch>
            <a:fillRect/>
          </a:stretch>
        </p:blipFill>
        <p:spPr bwMode="auto">
          <a:xfrm>
            <a:off x="7091363" y="0"/>
            <a:ext cx="1704975" cy="2819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457200" y="228600"/>
            <a:ext cx="8229600" cy="1477963"/>
          </a:xfrm>
        </p:spPr>
        <p:txBody>
          <a:bodyPr/>
          <a:lstStyle/>
          <a:p>
            <a:pPr eaLnBrk="1" hangingPunct="1"/>
            <a:r>
              <a:rPr lang="en-US" sz="6000" b="1" u="sng" dirty="0" smtClean="0">
                <a:latin typeface="Busso" pitchFamily="2" charset="0"/>
              </a:rPr>
              <a:t>Classes in Europe</a:t>
            </a:r>
          </a:p>
        </p:txBody>
      </p:sp>
      <p:graphicFrame>
        <p:nvGraphicFramePr>
          <p:cNvPr id="4" name="Table 3"/>
          <p:cNvGraphicFramePr>
            <a:graphicFrameLocks noGrp="1"/>
          </p:cNvGraphicFramePr>
          <p:nvPr/>
        </p:nvGraphicFramePr>
        <p:xfrm>
          <a:off x="609600" y="2362200"/>
          <a:ext cx="8153400" cy="3352800"/>
        </p:xfrm>
        <a:graphic>
          <a:graphicData uri="http://schemas.openxmlformats.org/drawingml/2006/table">
            <a:tbl>
              <a:tblPr firstRow="1" bandRow="1">
                <a:tableStyleId>{5C22544A-7EE6-4342-B048-85BDC9FD1C3A}</a:tableStyleId>
              </a:tblPr>
              <a:tblGrid>
                <a:gridCol w="2717800"/>
                <a:gridCol w="2717800"/>
                <a:gridCol w="2717800"/>
              </a:tblGrid>
              <a:tr h="1117600">
                <a:tc>
                  <a:txBody>
                    <a:bodyPr/>
                    <a:lstStyle/>
                    <a:p>
                      <a:pPr algn="ctr"/>
                      <a:r>
                        <a:rPr lang="en-US" sz="3200" dirty="0" smtClean="0">
                          <a:solidFill>
                            <a:srgbClr val="002060"/>
                          </a:solidFill>
                        </a:rPr>
                        <a:t>Clergy</a:t>
                      </a:r>
                      <a:endParaRPr lang="en-US" sz="3200" dirty="0">
                        <a:solidFill>
                          <a:srgbClr val="002060"/>
                        </a:solidFill>
                      </a:endParaRPr>
                    </a:p>
                  </a:txBody>
                  <a:tcPr/>
                </a:tc>
                <a:tc>
                  <a:txBody>
                    <a:bodyPr/>
                    <a:lstStyle/>
                    <a:p>
                      <a:pPr algn="ctr"/>
                      <a:r>
                        <a:rPr lang="en-US" sz="3200" dirty="0" smtClean="0">
                          <a:solidFill>
                            <a:srgbClr val="002060"/>
                          </a:solidFill>
                        </a:rPr>
                        <a:t>Nobility</a:t>
                      </a:r>
                      <a:endParaRPr lang="en-US" sz="3200" dirty="0">
                        <a:solidFill>
                          <a:srgbClr val="002060"/>
                        </a:solidFill>
                      </a:endParaRPr>
                    </a:p>
                  </a:txBody>
                  <a:tcPr/>
                </a:tc>
                <a:tc>
                  <a:txBody>
                    <a:bodyPr/>
                    <a:lstStyle/>
                    <a:p>
                      <a:pPr algn="ctr"/>
                      <a:r>
                        <a:rPr lang="en-US" sz="3200" dirty="0" smtClean="0">
                          <a:solidFill>
                            <a:srgbClr val="002060"/>
                          </a:solidFill>
                        </a:rPr>
                        <a:t>Peasants</a:t>
                      </a:r>
                      <a:endParaRPr lang="en-US" sz="3200" dirty="0">
                        <a:solidFill>
                          <a:srgbClr val="002060"/>
                        </a:solidFill>
                      </a:endParaRPr>
                    </a:p>
                  </a:txBody>
                  <a:tcPr/>
                </a:tc>
              </a:tr>
              <a:tr h="1117600">
                <a:tc>
                  <a:txBody>
                    <a:bodyPr/>
                    <a:lstStyle/>
                    <a:p>
                      <a:pPr algn="ctr"/>
                      <a:r>
                        <a:rPr lang="en-US" sz="3200" dirty="0" smtClean="0"/>
                        <a:t>Pray</a:t>
                      </a:r>
                      <a:endParaRPr lang="en-US" sz="3200" dirty="0"/>
                    </a:p>
                  </a:txBody>
                  <a:tcPr/>
                </a:tc>
                <a:tc>
                  <a:txBody>
                    <a:bodyPr/>
                    <a:lstStyle/>
                    <a:p>
                      <a:pPr algn="ctr"/>
                      <a:r>
                        <a:rPr lang="en-US" sz="3200" dirty="0" smtClean="0"/>
                        <a:t>Fight</a:t>
                      </a:r>
                      <a:endParaRPr lang="en-US" sz="3200" dirty="0"/>
                    </a:p>
                  </a:txBody>
                  <a:tcPr/>
                </a:tc>
                <a:tc>
                  <a:txBody>
                    <a:bodyPr/>
                    <a:lstStyle/>
                    <a:p>
                      <a:pPr algn="ctr"/>
                      <a:r>
                        <a:rPr lang="en-US" sz="3200" dirty="0" smtClean="0"/>
                        <a:t>Work</a:t>
                      </a:r>
                      <a:endParaRPr lang="en-US" sz="3200" dirty="0"/>
                    </a:p>
                  </a:txBody>
                  <a:tcPr/>
                </a:tc>
              </a:tr>
              <a:tr h="1117600">
                <a:tc>
                  <a:txBody>
                    <a:bodyPr/>
                    <a:lstStyle/>
                    <a:p>
                      <a:pPr algn="ctr"/>
                      <a:r>
                        <a:rPr lang="en-US" sz="3200" dirty="0" smtClean="0"/>
                        <a:t>Church</a:t>
                      </a:r>
                      <a:endParaRPr lang="en-US" sz="3200" dirty="0"/>
                    </a:p>
                  </a:txBody>
                  <a:tcPr/>
                </a:tc>
                <a:tc>
                  <a:txBody>
                    <a:bodyPr/>
                    <a:lstStyle/>
                    <a:p>
                      <a:pPr algn="ctr"/>
                      <a:r>
                        <a:rPr lang="en-US" sz="3200" dirty="0" smtClean="0"/>
                        <a:t>Feudal</a:t>
                      </a:r>
                      <a:r>
                        <a:rPr lang="en-US" sz="3200" baseline="0" dirty="0" smtClean="0"/>
                        <a:t> system</a:t>
                      </a:r>
                      <a:endParaRPr lang="en-US" sz="3200" dirty="0"/>
                    </a:p>
                  </a:txBody>
                  <a:tcPr/>
                </a:tc>
                <a:tc>
                  <a:txBody>
                    <a:bodyPr/>
                    <a:lstStyle/>
                    <a:p>
                      <a:pPr algn="ctr"/>
                      <a:r>
                        <a:rPr lang="en-US" sz="3200" dirty="0" smtClean="0"/>
                        <a:t>Manor</a:t>
                      </a:r>
                      <a:endParaRPr lang="en-US" sz="3200" dirty="0"/>
                    </a:p>
                  </a:txBody>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mph" presetSubtype="0" grpId="0" nodeType="clickEffect">
                                  <p:stCondLst>
                                    <p:cond delay="0"/>
                                  </p:stCondLst>
                                  <p:childTnLst>
                                    <p:set>
                                      <p:cBhvr override="childStyle">
                                        <p:cTn id="6" dur="indefinite"/>
                                        <p:tgtEl>
                                          <p:spTgt spid="3074"/>
                                        </p:tgtEl>
                                        <p:attrNameLst>
                                          <p:attrName>style.fontFamily</p:attrName>
                                        </p:attrNameLst>
                                      </p:cBhvr>
                                      <p:to>
                                        <p:strVal val="Times New Roma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4"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gradFill rotWithShape="0">
          <a:gsLst>
            <a:gs pos="0">
              <a:srgbClr val="CB7EEE"/>
            </a:gs>
            <a:gs pos="100000">
              <a:srgbClr val="5E3A6E"/>
            </a:gs>
          </a:gsLst>
          <a:lin ang="5400000" scaled="1"/>
        </a:gradFill>
        <a:effectLst/>
      </p:bgPr>
    </p:bg>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457200" y="274638"/>
            <a:ext cx="8229600" cy="715962"/>
          </a:xfrm>
        </p:spPr>
        <p:txBody>
          <a:bodyPr/>
          <a:lstStyle/>
          <a:p>
            <a:pPr eaLnBrk="1" hangingPunct="1"/>
            <a:r>
              <a:rPr lang="en-US" sz="5400" u="sng" dirty="0" smtClean="0">
                <a:latin typeface="Busso"/>
              </a:rPr>
              <a:t>Development of the feudal system</a:t>
            </a:r>
          </a:p>
        </p:txBody>
      </p:sp>
      <p:sp>
        <p:nvSpPr>
          <p:cNvPr id="25603" name="Rectangle 3"/>
          <p:cNvSpPr>
            <a:spLocks noGrp="1" noChangeArrowheads="1"/>
          </p:cNvSpPr>
          <p:nvPr>
            <p:ph type="body" idx="1"/>
          </p:nvPr>
        </p:nvSpPr>
        <p:spPr>
          <a:xfrm>
            <a:off x="457200" y="1295400"/>
            <a:ext cx="8229600" cy="5105400"/>
          </a:xfrm>
        </p:spPr>
        <p:txBody>
          <a:bodyPr/>
          <a:lstStyle/>
          <a:p>
            <a:pPr eaLnBrk="1" hangingPunct="1"/>
            <a:r>
              <a:rPr lang="en-US" dirty="0" smtClean="0"/>
              <a:t>Feudalism defined:  local political leaders offered the people protection in exchange for services provided to them</a:t>
            </a:r>
          </a:p>
          <a:p>
            <a:pPr lvl="1" eaLnBrk="1" hangingPunct="1"/>
            <a:r>
              <a:rPr lang="en-US" dirty="0" smtClean="0">
                <a:solidFill>
                  <a:schemeClr val="bg1"/>
                </a:solidFill>
              </a:rPr>
              <a:t>Lords (land owning nobles) granted fiefs (land) to vassals (those who would work the land)</a:t>
            </a:r>
          </a:p>
          <a:p>
            <a:pPr lvl="1" eaLnBrk="1" hangingPunct="1"/>
            <a:r>
              <a:rPr lang="en-US" dirty="0" err="1" smtClean="0">
                <a:solidFill>
                  <a:schemeClr val="bg1"/>
                </a:solidFill>
              </a:rPr>
              <a:t>Subinfeudation</a:t>
            </a:r>
            <a:r>
              <a:rPr lang="en-US" dirty="0" smtClean="0">
                <a:solidFill>
                  <a:schemeClr val="bg1"/>
                </a:solidFill>
              </a:rPr>
              <a:t> – vassals passing on sections of land to other vassals and becoming a lord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5602"/>
                                        </p:tgtEl>
                                        <p:attrNameLst>
                                          <p:attrName>style.visibility</p:attrName>
                                        </p:attrNameLst>
                                      </p:cBhvr>
                                      <p:to>
                                        <p:strVal val="visible"/>
                                      </p:to>
                                    </p:set>
                                    <p:animEffect transition="in" filter="box(in)">
                                      <p:cBhvr>
                                        <p:cTn id="7" dur="500"/>
                                        <p:tgtEl>
                                          <p:spTgt spid="25602"/>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25603">
                                            <p:txEl>
                                              <p:pRg st="0" end="0"/>
                                            </p:txEl>
                                          </p:spTgt>
                                        </p:tgtEl>
                                        <p:attrNameLst>
                                          <p:attrName>style.visibility</p:attrName>
                                        </p:attrNameLst>
                                      </p:cBhvr>
                                      <p:to>
                                        <p:strVal val="visible"/>
                                      </p:to>
                                    </p:set>
                                    <p:animEffect transition="in" filter="box(in)">
                                      <p:cBhvr>
                                        <p:cTn id="12" dur="500"/>
                                        <p:tgtEl>
                                          <p:spTgt spid="2560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25603">
                                            <p:txEl>
                                              <p:pRg st="1" end="1"/>
                                            </p:txEl>
                                          </p:spTgt>
                                        </p:tgtEl>
                                        <p:attrNameLst>
                                          <p:attrName>style.visibility</p:attrName>
                                        </p:attrNameLst>
                                      </p:cBhvr>
                                      <p:to>
                                        <p:strVal val="visible"/>
                                      </p:to>
                                    </p:set>
                                    <p:animEffect transition="in" filter="box(in)">
                                      <p:cBhvr>
                                        <p:cTn id="17" dur="500"/>
                                        <p:tgtEl>
                                          <p:spTgt spid="2560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25603">
                                            <p:txEl>
                                              <p:pRg st="2" end="2"/>
                                            </p:txEl>
                                          </p:spTgt>
                                        </p:tgtEl>
                                        <p:attrNameLst>
                                          <p:attrName>style.visibility</p:attrName>
                                        </p:attrNameLst>
                                      </p:cBhvr>
                                      <p:to>
                                        <p:strVal val="visible"/>
                                      </p:to>
                                    </p:set>
                                    <p:animEffect transition="in" filter="box(in)">
                                      <p:cBhvr>
                                        <p:cTn id="22" dur="500"/>
                                        <p:tgtEl>
                                          <p:spTgt spid="2560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2"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gradFill rotWithShape="0">
          <a:gsLst>
            <a:gs pos="0">
              <a:srgbClr val="CB7EEE"/>
            </a:gs>
            <a:gs pos="100000">
              <a:srgbClr val="5E3A6E"/>
            </a:gs>
          </a:gsLst>
          <a:lin ang="5400000" scaled="1"/>
        </a:gradFill>
        <a:effectLst/>
      </p:bgPr>
    </p:bg>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457200" y="76200"/>
            <a:ext cx="8229600" cy="715962"/>
          </a:xfrm>
        </p:spPr>
        <p:txBody>
          <a:bodyPr/>
          <a:lstStyle/>
          <a:p>
            <a:pPr eaLnBrk="1" hangingPunct="1"/>
            <a:r>
              <a:rPr lang="en-US" sz="5400" u="sng" dirty="0" smtClean="0">
                <a:latin typeface="Busso"/>
              </a:rPr>
              <a:t>Development of Feudalism</a:t>
            </a:r>
          </a:p>
        </p:txBody>
      </p:sp>
      <p:sp>
        <p:nvSpPr>
          <p:cNvPr id="25603" name="Rectangle 3"/>
          <p:cNvSpPr>
            <a:spLocks noGrp="1" noChangeArrowheads="1"/>
          </p:cNvSpPr>
          <p:nvPr>
            <p:ph type="body" idx="1"/>
          </p:nvPr>
        </p:nvSpPr>
        <p:spPr>
          <a:xfrm>
            <a:off x="457200" y="1066800"/>
            <a:ext cx="8229600" cy="5105400"/>
          </a:xfrm>
        </p:spPr>
        <p:txBody>
          <a:bodyPr/>
          <a:lstStyle/>
          <a:p>
            <a:pPr eaLnBrk="1" hangingPunct="1"/>
            <a:r>
              <a:rPr lang="en-US" sz="2800" dirty="0" smtClean="0">
                <a:solidFill>
                  <a:schemeClr val="bg1"/>
                </a:solidFill>
              </a:rPr>
              <a:t>Feudalism happened haphazardly in Europe. It was the offspring of 2 </a:t>
            </a:r>
            <a:r>
              <a:rPr lang="en-US" sz="2800" dirty="0" err="1" smtClean="0">
                <a:solidFill>
                  <a:schemeClr val="bg1"/>
                </a:solidFill>
              </a:rPr>
              <a:t>distict</a:t>
            </a:r>
            <a:r>
              <a:rPr lang="en-US" sz="2800" dirty="0" smtClean="0">
                <a:solidFill>
                  <a:schemeClr val="bg1"/>
                </a:solidFill>
              </a:rPr>
              <a:t> traditions. </a:t>
            </a:r>
          </a:p>
          <a:p>
            <a:pPr eaLnBrk="1" hangingPunct="1"/>
            <a:r>
              <a:rPr lang="en-US" sz="2800" dirty="0" smtClean="0">
                <a:solidFill>
                  <a:schemeClr val="bg1"/>
                </a:solidFill>
              </a:rPr>
              <a:t>First, as the Roman Empire died and the Roman armies no longer protected the people, 2 freemen sometimes established a dependent relationship for mutual protection.</a:t>
            </a:r>
          </a:p>
          <a:p>
            <a:pPr eaLnBrk="1" hangingPunct="1"/>
            <a:r>
              <a:rPr lang="en-US" sz="2800" dirty="0" smtClean="0">
                <a:solidFill>
                  <a:schemeClr val="bg1"/>
                </a:solidFill>
              </a:rPr>
              <a:t>Second, as taxes increased, Rome developed a peculiar tradition of land tenure. Many small farmers gave their lands to the wealthy, who paid the taxes and allowed them to remain on the land with the understanding that the farmers would perform certain obligatory services.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5602"/>
                                        </p:tgtEl>
                                        <p:attrNameLst>
                                          <p:attrName>style.visibility</p:attrName>
                                        </p:attrNameLst>
                                      </p:cBhvr>
                                      <p:to>
                                        <p:strVal val="visible"/>
                                      </p:to>
                                    </p:set>
                                    <p:animEffect transition="in" filter="box(in)">
                                      <p:cBhvr>
                                        <p:cTn id="7" dur="500"/>
                                        <p:tgtEl>
                                          <p:spTgt spid="25602"/>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25603">
                                            <p:txEl>
                                              <p:pRg st="0" end="0"/>
                                            </p:txEl>
                                          </p:spTgt>
                                        </p:tgtEl>
                                        <p:attrNameLst>
                                          <p:attrName>style.visibility</p:attrName>
                                        </p:attrNameLst>
                                      </p:cBhvr>
                                      <p:to>
                                        <p:strVal val="visible"/>
                                      </p:to>
                                    </p:set>
                                    <p:animEffect transition="in" filter="box(in)">
                                      <p:cBhvr>
                                        <p:cTn id="12" dur="500"/>
                                        <p:tgtEl>
                                          <p:spTgt spid="2560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25603">
                                            <p:txEl>
                                              <p:pRg st="1" end="1"/>
                                            </p:txEl>
                                          </p:spTgt>
                                        </p:tgtEl>
                                        <p:attrNameLst>
                                          <p:attrName>style.visibility</p:attrName>
                                        </p:attrNameLst>
                                      </p:cBhvr>
                                      <p:to>
                                        <p:strVal val="visible"/>
                                      </p:to>
                                    </p:set>
                                    <p:animEffect transition="in" filter="box(in)">
                                      <p:cBhvr>
                                        <p:cTn id="17" dur="500"/>
                                        <p:tgtEl>
                                          <p:spTgt spid="2560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25603">
                                            <p:txEl>
                                              <p:pRg st="2" end="2"/>
                                            </p:txEl>
                                          </p:spTgt>
                                        </p:tgtEl>
                                        <p:attrNameLst>
                                          <p:attrName>style.visibility</p:attrName>
                                        </p:attrNameLst>
                                      </p:cBhvr>
                                      <p:to>
                                        <p:strVal val="visible"/>
                                      </p:to>
                                    </p:set>
                                    <p:animEffect transition="in" filter="box(in)">
                                      <p:cBhvr>
                                        <p:cTn id="22" dur="500"/>
                                        <p:tgtEl>
                                          <p:spTgt spid="2560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2" grpId="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gradFill rotWithShape="0">
          <a:gsLst>
            <a:gs pos="0">
              <a:srgbClr val="CB7EEE"/>
            </a:gs>
            <a:gs pos="100000">
              <a:srgbClr val="5E3A6E"/>
            </a:gs>
          </a:gsLst>
          <a:lin ang="5400000" scaled="1"/>
        </a:gradFill>
        <a:effectLst/>
      </p:bgPr>
    </p:bg>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457200" y="76200"/>
            <a:ext cx="8229600" cy="715962"/>
          </a:xfrm>
        </p:spPr>
        <p:txBody>
          <a:bodyPr/>
          <a:lstStyle/>
          <a:p>
            <a:pPr eaLnBrk="1" hangingPunct="1"/>
            <a:r>
              <a:rPr lang="en-US" sz="5400" u="sng" dirty="0" smtClean="0">
                <a:latin typeface="Busso"/>
              </a:rPr>
              <a:t>Development of Feudalism</a:t>
            </a:r>
          </a:p>
        </p:txBody>
      </p:sp>
      <p:sp>
        <p:nvSpPr>
          <p:cNvPr id="25603" name="Rectangle 3"/>
          <p:cNvSpPr>
            <a:spLocks noGrp="1" noChangeArrowheads="1"/>
          </p:cNvSpPr>
          <p:nvPr>
            <p:ph type="body" idx="1"/>
          </p:nvPr>
        </p:nvSpPr>
        <p:spPr>
          <a:xfrm>
            <a:off x="457200" y="990600"/>
            <a:ext cx="8229600" cy="5105400"/>
          </a:xfrm>
        </p:spPr>
        <p:txBody>
          <a:bodyPr/>
          <a:lstStyle/>
          <a:p>
            <a:pPr eaLnBrk="1" hangingPunct="1"/>
            <a:r>
              <a:rPr lang="en-US" sz="2800" dirty="0" smtClean="0">
                <a:solidFill>
                  <a:schemeClr val="bg1"/>
                </a:solidFill>
              </a:rPr>
              <a:t>Later, as cavalry became more important, men were often granted land with the understanding that they would supply horses and soldiers for the lord in wartimes.</a:t>
            </a:r>
          </a:p>
          <a:p>
            <a:pPr eaLnBrk="1" hangingPunct="1"/>
            <a:r>
              <a:rPr lang="en-US" sz="2800" dirty="0" smtClean="0">
                <a:solidFill>
                  <a:schemeClr val="bg1"/>
                </a:solidFill>
              </a:rPr>
              <a:t>As feudalism became more entrenched throughout Europe, England alone remained only </a:t>
            </a:r>
            <a:r>
              <a:rPr lang="en-US" sz="2800" dirty="0" err="1" smtClean="0">
                <a:solidFill>
                  <a:schemeClr val="bg1"/>
                </a:solidFill>
              </a:rPr>
              <a:t>semifeudalized</a:t>
            </a:r>
            <a:r>
              <a:rPr lang="en-US" sz="2800" dirty="0" smtClean="0">
                <a:solidFill>
                  <a:schemeClr val="bg1"/>
                </a:solidFill>
              </a:rPr>
              <a:t>. Not until the conquest by William in 1066 did the land become fully feudalized (he was from France). England became a feudal monarchy and is perhaps the simplest example of feudalism. Most chief vassals, both secular and clerical, were Norman and owed allegiance to William alone.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5602"/>
                                        </p:tgtEl>
                                        <p:attrNameLst>
                                          <p:attrName>style.visibility</p:attrName>
                                        </p:attrNameLst>
                                      </p:cBhvr>
                                      <p:to>
                                        <p:strVal val="visible"/>
                                      </p:to>
                                    </p:set>
                                    <p:animEffect transition="in" filter="box(in)">
                                      <p:cBhvr>
                                        <p:cTn id="7" dur="500"/>
                                        <p:tgtEl>
                                          <p:spTgt spid="25602"/>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25603">
                                            <p:txEl>
                                              <p:pRg st="0" end="0"/>
                                            </p:txEl>
                                          </p:spTgt>
                                        </p:tgtEl>
                                        <p:attrNameLst>
                                          <p:attrName>style.visibility</p:attrName>
                                        </p:attrNameLst>
                                      </p:cBhvr>
                                      <p:to>
                                        <p:strVal val="visible"/>
                                      </p:to>
                                    </p:set>
                                    <p:animEffect transition="in" filter="box(in)">
                                      <p:cBhvr>
                                        <p:cTn id="12" dur="500"/>
                                        <p:tgtEl>
                                          <p:spTgt spid="2560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25603">
                                            <p:txEl>
                                              <p:pRg st="1" end="1"/>
                                            </p:txEl>
                                          </p:spTgt>
                                        </p:tgtEl>
                                        <p:attrNameLst>
                                          <p:attrName>style.visibility</p:attrName>
                                        </p:attrNameLst>
                                      </p:cBhvr>
                                      <p:to>
                                        <p:strVal val="visible"/>
                                      </p:to>
                                    </p:set>
                                    <p:animEffect transition="in" filter="box(in)">
                                      <p:cBhvr>
                                        <p:cTn id="17" dur="500"/>
                                        <p:tgtEl>
                                          <p:spTgt spid="2560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2" grpId="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gradFill rotWithShape="0">
          <a:gsLst>
            <a:gs pos="0">
              <a:srgbClr val="CB7EEE"/>
            </a:gs>
            <a:gs pos="100000">
              <a:srgbClr val="5E3A6E"/>
            </a:gs>
          </a:gsLst>
          <a:lin ang="5400000" scaled="1"/>
        </a:gradFill>
        <a:effectLst/>
      </p:bgPr>
    </p:bg>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457200" y="274638"/>
            <a:ext cx="8229600" cy="715962"/>
          </a:xfrm>
        </p:spPr>
        <p:txBody>
          <a:bodyPr/>
          <a:lstStyle/>
          <a:p>
            <a:pPr eaLnBrk="1" hangingPunct="1"/>
            <a:r>
              <a:rPr lang="en-US" sz="5400" u="sng" dirty="0" err="1" smtClean="0">
                <a:latin typeface="Busso"/>
              </a:rPr>
              <a:t>Subinfeudation</a:t>
            </a:r>
            <a:endParaRPr lang="en-US" sz="5400" u="sng" dirty="0" smtClean="0">
              <a:latin typeface="Busso"/>
            </a:endParaRPr>
          </a:p>
        </p:txBody>
      </p:sp>
      <p:sp>
        <p:nvSpPr>
          <p:cNvPr id="25603" name="Rectangle 3"/>
          <p:cNvSpPr>
            <a:spLocks noGrp="1" noChangeArrowheads="1"/>
          </p:cNvSpPr>
          <p:nvPr>
            <p:ph type="body" idx="1"/>
          </p:nvPr>
        </p:nvSpPr>
        <p:spPr>
          <a:xfrm>
            <a:off x="457200" y="1295400"/>
            <a:ext cx="8229600" cy="5105400"/>
          </a:xfrm>
        </p:spPr>
        <p:txBody>
          <a:bodyPr/>
          <a:lstStyle/>
          <a:p>
            <a:pPr eaLnBrk="1" hangingPunct="1"/>
            <a:r>
              <a:rPr lang="en-US" dirty="0" smtClean="0"/>
              <a:t>Vassals often granted fiefs to knights on the condition that when there was war they would equip themselves for battle.</a:t>
            </a:r>
          </a:p>
          <a:p>
            <a:pPr eaLnBrk="1" hangingPunct="1"/>
            <a:r>
              <a:rPr lang="en-US" dirty="0" smtClean="0"/>
              <a:t>In England these fiefs were called “knights’ fees.” </a:t>
            </a:r>
          </a:p>
          <a:p>
            <a:pPr eaLnBrk="1" hangingPunct="1"/>
            <a:r>
              <a:rPr lang="en-US" dirty="0" smtClean="0">
                <a:solidFill>
                  <a:schemeClr val="bg1"/>
                </a:solidFill>
              </a:rPr>
              <a:t>Quite often this process of </a:t>
            </a:r>
            <a:r>
              <a:rPr lang="en-US" dirty="0" err="1" smtClean="0">
                <a:solidFill>
                  <a:schemeClr val="bg1"/>
                </a:solidFill>
              </a:rPr>
              <a:t>subinfeudation</a:t>
            </a:r>
            <a:r>
              <a:rPr lang="en-US" dirty="0" smtClean="0">
                <a:solidFill>
                  <a:schemeClr val="bg1"/>
                </a:solidFill>
              </a:rPr>
              <a:t> became complicated. For example, one man by the name of </a:t>
            </a:r>
            <a:r>
              <a:rPr lang="en-US" dirty="0" err="1" smtClean="0">
                <a:solidFill>
                  <a:schemeClr val="bg1"/>
                </a:solidFill>
              </a:rPr>
              <a:t>Siboto</a:t>
            </a:r>
            <a:r>
              <a:rPr lang="en-US" dirty="0" smtClean="0">
                <a:solidFill>
                  <a:schemeClr val="bg1"/>
                </a:solidFill>
              </a:rPr>
              <a:t> of </a:t>
            </a:r>
            <a:r>
              <a:rPr lang="en-US" dirty="0" err="1" smtClean="0">
                <a:solidFill>
                  <a:schemeClr val="bg1"/>
                </a:solidFill>
              </a:rPr>
              <a:t>Falkenstein</a:t>
            </a:r>
            <a:r>
              <a:rPr lang="en-US" dirty="0" smtClean="0">
                <a:solidFill>
                  <a:schemeClr val="bg1"/>
                </a:solidFill>
              </a:rPr>
              <a:t> was the vassal of 20 different lords!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5602"/>
                                        </p:tgtEl>
                                        <p:attrNameLst>
                                          <p:attrName>style.visibility</p:attrName>
                                        </p:attrNameLst>
                                      </p:cBhvr>
                                      <p:to>
                                        <p:strVal val="visible"/>
                                      </p:to>
                                    </p:set>
                                    <p:animEffect transition="in" filter="box(in)">
                                      <p:cBhvr>
                                        <p:cTn id="7" dur="500"/>
                                        <p:tgtEl>
                                          <p:spTgt spid="25602"/>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25603">
                                            <p:txEl>
                                              <p:pRg st="0" end="0"/>
                                            </p:txEl>
                                          </p:spTgt>
                                        </p:tgtEl>
                                        <p:attrNameLst>
                                          <p:attrName>style.visibility</p:attrName>
                                        </p:attrNameLst>
                                      </p:cBhvr>
                                      <p:to>
                                        <p:strVal val="visible"/>
                                      </p:to>
                                    </p:set>
                                    <p:animEffect transition="in" filter="box(in)">
                                      <p:cBhvr>
                                        <p:cTn id="12" dur="500"/>
                                        <p:tgtEl>
                                          <p:spTgt spid="2560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25603">
                                            <p:txEl>
                                              <p:pRg st="1" end="1"/>
                                            </p:txEl>
                                          </p:spTgt>
                                        </p:tgtEl>
                                        <p:attrNameLst>
                                          <p:attrName>style.visibility</p:attrName>
                                        </p:attrNameLst>
                                      </p:cBhvr>
                                      <p:to>
                                        <p:strVal val="visible"/>
                                      </p:to>
                                    </p:set>
                                    <p:animEffect transition="in" filter="box(in)">
                                      <p:cBhvr>
                                        <p:cTn id="17" dur="500"/>
                                        <p:tgtEl>
                                          <p:spTgt spid="2560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25603">
                                            <p:txEl>
                                              <p:pRg st="2" end="2"/>
                                            </p:txEl>
                                          </p:spTgt>
                                        </p:tgtEl>
                                        <p:attrNameLst>
                                          <p:attrName>style.visibility</p:attrName>
                                        </p:attrNameLst>
                                      </p:cBhvr>
                                      <p:to>
                                        <p:strVal val="visible"/>
                                      </p:to>
                                    </p:set>
                                    <p:animEffect transition="in" filter="box(in)">
                                      <p:cBhvr>
                                        <p:cTn id="22" dur="500"/>
                                        <p:tgtEl>
                                          <p:spTgt spid="2560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2" grpId="0"/>
    </p:bldLst>
  </p:timing>
</p:sld>
</file>

<file path=ppt/slides/slide24.xml><?xml version="1.0" encoding="utf-8"?>
<p:sld xmlns:a="http://schemas.openxmlformats.org/drawingml/2006/main" xmlns:r="http://schemas.openxmlformats.org/officeDocument/2006/relationships" xmlns:p="http://schemas.openxmlformats.org/presentationml/2006/main">
  <p:cSld>
    <p:bg>
      <p:bgPr>
        <a:gradFill rotWithShape="0">
          <a:gsLst>
            <a:gs pos="0">
              <a:srgbClr val="CB7EEE"/>
            </a:gs>
            <a:gs pos="100000">
              <a:srgbClr val="5E3A6E"/>
            </a:gs>
          </a:gsLst>
          <a:lin ang="5400000" scaled="1"/>
        </a:gradFill>
        <a:effectLst/>
      </p:bgPr>
    </p:bg>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r>
              <a:rPr lang="en-US" sz="5400" u="sng" dirty="0" smtClean="0">
                <a:latin typeface="Busso"/>
              </a:rPr>
              <a:t>Feudal Relationships and Obligations</a:t>
            </a:r>
          </a:p>
        </p:txBody>
      </p:sp>
      <p:sp>
        <p:nvSpPr>
          <p:cNvPr id="26627" name="Rectangle 3"/>
          <p:cNvSpPr>
            <a:spLocks noGrp="1" noChangeArrowheads="1"/>
          </p:cNvSpPr>
          <p:nvPr>
            <p:ph type="body" idx="1"/>
          </p:nvPr>
        </p:nvSpPr>
        <p:spPr/>
        <p:txBody>
          <a:bodyPr/>
          <a:lstStyle/>
          <a:p>
            <a:pPr eaLnBrk="1" hangingPunct="1"/>
            <a:r>
              <a:rPr lang="en-US" dirty="0" smtClean="0"/>
              <a:t>Lord and vassal relationship</a:t>
            </a:r>
          </a:p>
          <a:p>
            <a:pPr lvl="1" eaLnBrk="1" hangingPunct="1"/>
            <a:r>
              <a:rPr lang="en-US" dirty="0" smtClean="0"/>
              <a:t>Homage – vassal ceremony</a:t>
            </a:r>
          </a:p>
          <a:p>
            <a:pPr lvl="1" eaLnBrk="1" hangingPunct="1"/>
            <a:r>
              <a:rPr lang="en-US" dirty="0" smtClean="0"/>
              <a:t>Symbolic investiture</a:t>
            </a:r>
          </a:p>
          <a:p>
            <a:pPr lvl="1" eaLnBrk="1" hangingPunct="1">
              <a:buFontTx/>
              <a:buNone/>
            </a:pPr>
            <a:r>
              <a:rPr lang="en-US" dirty="0" smtClean="0"/>
              <a:t>(read the account on page 192)</a:t>
            </a:r>
          </a:p>
          <a:p>
            <a:pPr lvl="1" eaLnBrk="1" hangingPunct="1"/>
            <a:r>
              <a:rPr lang="en-US" dirty="0" smtClean="0">
                <a:solidFill>
                  <a:schemeClr val="bg1"/>
                </a:solidFill>
              </a:rPr>
              <a:t>Lord promised protection and vassal promised to fight for the lord, with the assistance of other knights</a:t>
            </a:r>
          </a:p>
          <a:p>
            <a:pPr lvl="1" eaLnBrk="1" hangingPunct="1"/>
            <a:r>
              <a:rPr lang="en-US" dirty="0" smtClean="0">
                <a:solidFill>
                  <a:schemeClr val="bg1"/>
                </a:solidFill>
              </a:rPr>
              <a:t>Vassal also provided aids (money payments)</a:t>
            </a:r>
          </a:p>
          <a:p>
            <a:pPr lvl="1" eaLnBrk="1" hangingPunct="1"/>
            <a:r>
              <a:rPr lang="en-US" dirty="0" smtClean="0">
                <a:solidFill>
                  <a:schemeClr val="bg1"/>
                </a:solidFill>
              </a:rPr>
              <a:t>Many obligations provided by the vassal</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6626"/>
                                        </p:tgtEl>
                                        <p:attrNameLst>
                                          <p:attrName>style.visibility</p:attrName>
                                        </p:attrNameLst>
                                      </p:cBhvr>
                                      <p:to>
                                        <p:strVal val="visible"/>
                                      </p:to>
                                    </p:set>
                                    <p:anim calcmode="lin" valueType="num">
                                      <p:cBhvr>
                                        <p:cTn id="7" dur="1000" fill="hold"/>
                                        <p:tgtEl>
                                          <p:spTgt spid="26626"/>
                                        </p:tgtEl>
                                        <p:attrNameLst>
                                          <p:attrName>ppt_x</p:attrName>
                                        </p:attrNameLst>
                                      </p:cBhvr>
                                      <p:tavLst>
                                        <p:tav tm="0">
                                          <p:val>
                                            <p:strVal val="#ppt_x-.2"/>
                                          </p:val>
                                        </p:tav>
                                        <p:tav tm="100000">
                                          <p:val>
                                            <p:strVal val="#ppt_x"/>
                                          </p:val>
                                        </p:tav>
                                      </p:tavLst>
                                    </p:anim>
                                    <p:anim calcmode="lin" valueType="num">
                                      <p:cBhvr>
                                        <p:cTn id="8" dur="1000" fill="hold"/>
                                        <p:tgtEl>
                                          <p:spTgt spid="26626"/>
                                        </p:tgtEl>
                                        <p:attrNameLst>
                                          <p:attrName>ppt_y</p:attrName>
                                        </p:attrNameLst>
                                      </p:cBhvr>
                                      <p:tavLst>
                                        <p:tav tm="0">
                                          <p:val>
                                            <p:strVal val="#ppt_y"/>
                                          </p:val>
                                        </p:tav>
                                        <p:tav tm="100000">
                                          <p:val>
                                            <p:strVal val="#ppt_y"/>
                                          </p:val>
                                        </p:tav>
                                      </p:tavLst>
                                    </p:anim>
                                    <p:animEffect transition="in" filter="wipe(right)" prLst="gradientSize: 0.1">
                                      <p:cBhvr>
                                        <p:cTn id="9" dur="1000"/>
                                        <p:tgtEl>
                                          <p:spTgt spid="26626"/>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nodeType="clickEffect">
                                  <p:stCondLst>
                                    <p:cond delay="0"/>
                                  </p:stCondLst>
                                  <p:childTnLst>
                                    <p:set>
                                      <p:cBhvr>
                                        <p:cTn id="13" dur="1" fill="hold">
                                          <p:stCondLst>
                                            <p:cond delay="0"/>
                                          </p:stCondLst>
                                        </p:cTn>
                                        <p:tgtEl>
                                          <p:spTgt spid="26627">
                                            <p:txEl>
                                              <p:pRg st="0" end="0"/>
                                            </p:txEl>
                                          </p:spTgt>
                                        </p:tgtEl>
                                        <p:attrNameLst>
                                          <p:attrName>style.visibility</p:attrName>
                                        </p:attrNameLst>
                                      </p:cBhvr>
                                      <p:to>
                                        <p:strVal val="visible"/>
                                      </p:to>
                                    </p:set>
                                    <p:anim calcmode="lin" valueType="num">
                                      <p:cBhvr>
                                        <p:cTn id="14" dur="1000" fill="hold"/>
                                        <p:tgtEl>
                                          <p:spTgt spid="26627">
                                            <p:txEl>
                                              <p:pRg st="0" end="0"/>
                                            </p:txEl>
                                          </p:spTgt>
                                        </p:tgtEl>
                                        <p:attrNameLst>
                                          <p:attrName>ppt_x</p:attrName>
                                        </p:attrNameLst>
                                      </p:cBhvr>
                                      <p:tavLst>
                                        <p:tav tm="0">
                                          <p:val>
                                            <p:strVal val="#ppt_x-.2"/>
                                          </p:val>
                                        </p:tav>
                                        <p:tav tm="100000">
                                          <p:val>
                                            <p:strVal val="#ppt_x"/>
                                          </p:val>
                                        </p:tav>
                                      </p:tavLst>
                                    </p:anim>
                                    <p:anim calcmode="lin" valueType="num">
                                      <p:cBhvr>
                                        <p:cTn id="15" dur="1000" fill="hold"/>
                                        <p:tgtEl>
                                          <p:spTgt spid="26627">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16" dur="1000"/>
                                        <p:tgtEl>
                                          <p:spTgt spid="26627">
                                            <p:txEl>
                                              <p:pRg st="0" end="0"/>
                                            </p:txEl>
                                          </p:spTgt>
                                        </p:tgtEl>
                                      </p:cBhvr>
                                    </p:animEffect>
                                  </p:childTnLst>
                                </p:cTn>
                              </p:par>
                              <p:par>
                                <p:cTn id="17" presetID="29" presetClass="entr" presetSubtype="0" fill="hold" nodeType="withEffect">
                                  <p:stCondLst>
                                    <p:cond delay="0"/>
                                  </p:stCondLst>
                                  <p:childTnLst>
                                    <p:set>
                                      <p:cBhvr>
                                        <p:cTn id="18" dur="1" fill="hold">
                                          <p:stCondLst>
                                            <p:cond delay="0"/>
                                          </p:stCondLst>
                                        </p:cTn>
                                        <p:tgtEl>
                                          <p:spTgt spid="26627">
                                            <p:txEl>
                                              <p:pRg st="1" end="1"/>
                                            </p:txEl>
                                          </p:spTgt>
                                        </p:tgtEl>
                                        <p:attrNameLst>
                                          <p:attrName>style.visibility</p:attrName>
                                        </p:attrNameLst>
                                      </p:cBhvr>
                                      <p:to>
                                        <p:strVal val="visible"/>
                                      </p:to>
                                    </p:set>
                                    <p:anim calcmode="lin" valueType="num">
                                      <p:cBhvr>
                                        <p:cTn id="19" dur="1000" fill="hold"/>
                                        <p:tgtEl>
                                          <p:spTgt spid="26627">
                                            <p:txEl>
                                              <p:pRg st="1" end="1"/>
                                            </p:txEl>
                                          </p:spTgt>
                                        </p:tgtEl>
                                        <p:attrNameLst>
                                          <p:attrName>ppt_x</p:attrName>
                                        </p:attrNameLst>
                                      </p:cBhvr>
                                      <p:tavLst>
                                        <p:tav tm="0">
                                          <p:val>
                                            <p:strVal val="#ppt_x-.2"/>
                                          </p:val>
                                        </p:tav>
                                        <p:tav tm="100000">
                                          <p:val>
                                            <p:strVal val="#ppt_x"/>
                                          </p:val>
                                        </p:tav>
                                      </p:tavLst>
                                    </p:anim>
                                    <p:anim calcmode="lin" valueType="num">
                                      <p:cBhvr>
                                        <p:cTn id="20" dur="1000" fill="hold"/>
                                        <p:tgtEl>
                                          <p:spTgt spid="26627">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21" dur="1000"/>
                                        <p:tgtEl>
                                          <p:spTgt spid="26627">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9" presetClass="entr" presetSubtype="0" fill="hold" nodeType="clickEffect">
                                  <p:stCondLst>
                                    <p:cond delay="0"/>
                                  </p:stCondLst>
                                  <p:childTnLst>
                                    <p:set>
                                      <p:cBhvr>
                                        <p:cTn id="25" dur="1" fill="hold">
                                          <p:stCondLst>
                                            <p:cond delay="0"/>
                                          </p:stCondLst>
                                        </p:cTn>
                                        <p:tgtEl>
                                          <p:spTgt spid="26627">
                                            <p:txEl>
                                              <p:pRg st="2" end="2"/>
                                            </p:txEl>
                                          </p:spTgt>
                                        </p:tgtEl>
                                        <p:attrNameLst>
                                          <p:attrName>style.visibility</p:attrName>
                                        </p:attrNameLst>
                                      </p:cBhvr>
                                      <p:to>
                                        <p:strVal val="visible"/>
                                      </p:to>
                                    </p:set>
                                    <p:anim calcmode="lin" valueType="num">
                                      <p:cBhvr>
                                        <p:cTn id="26" dur="1000" fill="hold"/>
                                        <p:tgtEl>
                                          <p:spTgt spid="26627">
                                            <p:txEl>
                                              <p:pRg st="2" end="2"/>
                                            </p:txEl>
                                          </p:spTgt>
                                        </p:tgtEl>
                                        <p:attrNameLst>
                                          <p:attrName>ppt_x</p:attrName>
                                        </p:attrNameLst>
                                      </p:cBhvr>
                                      <p:tavLst>
                                        <p:tav tm="0">
                                          <p:val>
                                            <p:strVal val="#ppt_x-.2"/>
                                          </p:val>
                                        </p:tav>
                                        <p:tav tm="100000">
                                          <p:val>
                                            <p:strVal val="#ppt_x"/>
                                          </p:val>
                                        </p:tav>
                                      </p:tavLst>
                                    </p:anim>
                                    <p:anim calcmode="lin" valueType="num">
                                      <p:cBhvr>
                                        <p:cTn id="27" dur="1000" fill="hold"/>
                                        <p:tgtEl>
                                          <p:spTgt spid="26627">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28" dur="1000"/>
                                        <p:tgtEl>
                                          <p:spTgt spid="26627">
                                            <p:txEl>
                                              <p:pRg st="2" end="2"/>
                                            </p:txEl>
                                          </p:spTgt>
                                        </p:tgtEl>
                                      </p:cBhvr>
                                    </p:animEffect>
                                  </p:childTnLst>
                                </p:cTn>
                              </p:par>
                              <p:par>
                                <p:cTn id="29" presetID="29" presetClass="entr" presetSubtype="0" fill="hold" nodeType="withEffect">
                                  <p:stCondLst>
                                    <p:cond delay="0"/>
                                  </p:stCondLst>
                                  <p:childTnLst>
                                    <p:set>
                                      <p:cBhvr>
                                        <p:cTn id="30" dur="1" fill="hold">
                                          <p:stCondLst>
                                            <p:cond delay="0"/>
                                          </p:stCondLst>
                                        </p:cTn>
                                        <p:tgtEl>
                                          <p:spTgt spid="26627">
                                            <p:txEl>
                                              <p:pRg st="3" end="3"/>
                                            </p:txEl>
                                          </p:spTgt>
                                        </p:tgtEl>
                                        <p:attrNameLst>
                                          <p:attrName>style.visibility</p:attrName>
                                        </p:attrNameLst>
                                      </p:cBhvr>
                                      <p:to>
                                        <p:strVal val="visible"/>
                                      </p:to>
                                    </p:set>
                                    <p:anim calcmode="lin" valueType="num">
                                      <p:cBhvr>
                                        <p:cTn id="31" dur="1000" fill="hold"/>
                                        <p:tgtEl>
                                          <p:spTgt spid="26627">
                                            <p:txEl>
                                              <p:pRg st="3" end="3"/>
                                            </p:txEl>
                                          </p:spTgt>
                                        </p:tgtEl>
                                        <p:attrNameLst>
                                          <p:attrName>ppt_x</p:attrName>
                                        </p:attrNameLst>
                                      </p:cBhvr>
                                      <p:tavLst>
                                        <p:tav tm="0">
                                          <p:val>
                                            <p:strVal val="#ppt_x-.2"/>
                                          </p:val>
                                        </p:tav>
                                        <p:tav tm="100000">
                                          <p:val>
                                            <p:strVal val="#ppt_x"/>
                                          </p:val>
                                        </p:tav>
                                      </p:tavLst>
                                    </p:anim>
                                    <p:anim calcmode="lin" valueType="num">
                                      <p:cBhvr>
                                        <p:cTn id="32" dur="1000" fill="hold"/>
                                        <p:tgtEl>
                                          <p:spTgt spid="26627">
                                            <p:txEl>
                                              <p:pRg st="3" end="3"/>
                                            </p:txEl>
                                          </p:spTgt>
                                        </p:tgtEl>
                                        <p:attrNameLst>
                                          <p:attrName>ppt_y</p:attrName>
                                        </p:attrNameLst>
                                      </p:cBhvr>
                                      <p:tavLst>
                                        <p:tav tm="0">
                                          <p:val>
                                            <p:strVal val="#ppt_y"/>
                                          </p:val>
                                        </p:tav>
                                        <p:tav tm="100000">
                                          <p:val>
                                            <p:strVal val="#ppt_y"/>
                                          </p:val>
                                        </p:tav>
                                      </p:tavLst>
                                    </p:anim>
                                    <p:animEffect transition="in" filter="wipe(right)" prLst="gradientSize: 0.1">
                                      <p:cBhvr>
                                        <p:cTn id="33" dur="1000"/>
                                        <p:tgtEl>
                                          <p:spTgt spid="26627">
                                            <p:txEl>
                                              <p:pRg st="3" end="3"/>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29" presetClass="entr" presetSubtype="0" fill="hold" nodeType="clickEffect">
                                  <p:stCondLst>
                                    <p:cond delay="0"/>
                                  </p:stCondLst>
                                  <p:childTnLst>
                                    <p:set>
                                      <p:cBhvr>
                                        <p:cTn id="37" dur="1" fill="hold">
                                          <p:stCondLst>
                                            <p:cond delay="0"/>
                                          </p:stCondLst>
                                        </p:cTn>
                                        <p:tgtEl>
                                          <p:spTgt spid="26627">
                                            <p:txEl>
                                              <p:pRg st="4" end="4"/>
                                            </p:txEl>
                                          </p:spTgt>
                                        </p:tgtEl>
                                        <p:attrNameLst>
                                          <p:attrName>style.visibility</p:attrName>
                                        </p:attrNameLst>
                                      </p:cBhvr>
                                      <p:to>
                                        <p:strVal val="visible"/>
                                      </p:to>
                                    </p:set>
                                    <p:anim calcmode="lin" valueType="num">
                                      <p:cBhvr>
                                        <p:cTn id="38" dur="1000" fill="hold"/>
                                        <p:tgtEl>
                                          <p:spTgt spid="26627">
                                            <p:txEl>
                                              <p:pRg st="4" end="4"/>
                                            </p:txEl>
                                          </p:spTgt>
                                        </p:tgtEl>
                                        <p:attrNameLst>
                                          <p:attrName>ppt_x</p:attrName>
                                        </p:attrNameLst>
                                      </p:cBhvr>
                                      <p:tavLst>
                                        <p:tav tm="0">
                                          <p:val>
                                            <p:strVal val="#ppt_x-.2"/>
                                          </p:val>
                                        </p:tav>
                                        <p:tav tm="100000">
                                          <p:val>
                                            <p:strVal val="#ppt_x"/>
                                          </p:val>
                                        </p:tav>
                                      </p:tavLst>
                                    </p:anim>
                                    <p:anim calcmode="lin" valueType="num">
                                      <p:cBhvr>
                                        <p:cTn id="39" dur="1000" fill="hold"/>
                                        <p:tgtEl>
                                          <p:spTgt spid="26627">
                                            <p:txEl>
                                              <p:pRg st="4" end="4"/>
                                            </p:txEl>
                                          </p:spTgt>
                                        </p:tgtEl>
                                        <p:attrNameLst>
                                          <p:attrName>ppt_y</p:attrName>
                                        </p:attrNameLst>
                                      </p:cBhvr>
                                      <p:tavLst>
                                        <p:tav tm="0">
                                          <p:val>
                                            <p:strVal val="#ppt_y"/>
                                          </p:val>
                                        </p:tav>
                                        <p:tav tm="100000">
                                          <p:val>
                                            <p:strVal val="#ppt_y"/>
                                          </p:val>
                                        </p:tav>
                                      </p:tavLst>
                                    </p:anim>
                                    <p:animEffect transition="in" filter="wipe(right)" prLst="gradientSize: 0.1">
                                      <p:cBhvr>
                                        <p:cTn id="40" dur="1000"/>
                                        <p:tgtEl>
                                          <p:spTgt spid="26627">
                                            <p:txEl>
                                              <p:pRg st="4" end="4"/>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29" presetClass="entr" presetSubtype="0" fill="hold" nodeType="clickEffect">
                                  <p:stCondLst>
                                    <p:cond delay="0"/>
                                  </p:stCondLst>
                                  <p:childTnLst>
                                    <p:set>
                                      <p:cBhvr>
                                        <p:cTn id="44" dur="1" fill="hold">
                                          <p:stCondLst>
                                            <p:cond delay="0"/>
                                          </p:stCondLst>
                                        </p:cTn>
                                        <p:tgtEl>
                                          <p:spTgt spid="26627">
                                            <p:txEl>
                                              <p:pRg st="5" end="5"/>
                                            </p:txEl>
                                          </p:spTgt>
                                        </p:tgtEl>
                                        <p:attrNameLst>
                                          <p:attrName>style.visibility</p:attrName>
                                        </p:attrNameLst>
                                      </p:cBhvr>
                                      <p:to>
                                        <p:strVal val="visible"/>
                                      </p:to>
                                    </p:set>
                                    <p:anim calcmode="lin" valueType="num">
                                      <p:cBhvr>
                                        <p:cTn id="45" dur="1000" fill="hold"/>
                                        <p:tgtEl>
                                          <p:spTgt spid="26627">
                                            <p:txEl>
                                              <p:pRg st="5" end="5"/>
                                            </p:txEl>
                                          </p:spTgt>
                                        </p:tgtEl>
                                        <p:attrNameLst>
                                          <p:attrName>ppt_x</p:attrName>
                                        </p:attrNameLst>
                                      </p:cBhvr>
                                      <p:tavLst>
                                        <p:tav tm="0">
                                          <p:val>
                                            <p:strVal val="#ppt_x-.2"/>
                                          </p:val>
                                        </p:tav>
                                        <p:tav tm="100000">
                                          <p:val>
                                            <p:strVal val="#ppt_x"/>
                                          </p:val>
                                        </p:tav>
                                      </p:tavLst>
                                    </p:anim>
                                    <p:anim calcmode="lin" valueType="num">
                                      <p:cBhvr>
                                        <p:cTn id="46" dur="1000" fill="hold"/>
                                        <p:tgtEl>
                                          <p:spTgt spid="26627">
                                            <p:txEl>
                                              <p:pRg st="5" end="5"/>
                                            </p:txEl>
                                          </p:spTgt>
                                        </p:tgtEl>
                                        <p:attrNameLst>
                                          <p:attrName>ppt_y</p:attrName>
                                        </p:attrNameLst>
                                      </p:cBhvr>
                                      <p:tavLst>
                                        <p:tav tm="0">
                                          <p:val>
                                            <p:strVal val="#ppt_y"/>
                                          </p:val>
                                        </p:tav>
                                        <p:tav tm="100000">
                                          <p:val>
                                            <p:strVal val="#ppt_y"/>
                                          </p:val>
                                        </p:tav>
                                      </p:tavLst>
                                    </p:anim>
                                    <p:animEffect transition="in" filter="wipe(right)" prLst="gradientSize: 0.1">
                                      <p:cBhvr>
                                        <p:cTn id="47" dur="1000"/>
                                        <p:tgtEl>
                                          <p:spTgt spid="26627">
                                            <p:txEl>
                                              <p:pRg st="5" end="5"/>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9" presetClass="entr" presetSubtype="0" fill="hold" nodeType="clickEffect">
                                  <p:stCondLst>
                                    <p:cond delay="0"/>
                                  </p:stCondLst>
                                  <p:childTnLst>
                                    <p:set>
                                      <p:cBhvr>
                                        <p:cTn id="51" dur="1" fill="hold">
                                          <p:stCondLst>
                                            <p:cond delay="0"/>
                                          </p:stCondLst>
                                        </p:cTn>
                                        <p:tgtEl>
                                          <p:spTgt spid="26627">
                                            <p:txEl>
                                              <p:pRg st="6" end="6"/>
                                            </p:txEl>
                                          </p:spTgt>
                                        </p:tgtEl>
                                        <p:attrNameLst>
                                          <p:attrName>style.visibility</p:attrName>
                                        </p:attrNameLst>
                                      </p:cBhvr>
                                      <p:to>
                                        <p:strVal val="visible"/>
                                      </p:to>
                                    </p:set>
                                    <p:anim calcmode="lin" valueType="num">
                                      <p:cBhvr>
                                        <p:cTn id="52" dur="1000" fill="hold"/>
                                        <p:tgtEl>
                                          <p:spTgt spid="26627">
                                            <p:txEl>
                                              <p:pRg st="6" end="6"/>
                                            </p:txEl>
                                          </p:spTgt>
                                        </p:tgtEl>
                                        <p:attrNameLst>
                                          <p:attrName>ppt_x</p:attrName>
                                        </p:attrNameLst>
                                      </p:cBhvr>
                                      <p:tavLst>
                                        <p:tav tm="0">
                                          <p:val>
                                            <p:strVal val="#ppt_x-.2"/>
                                          </p:val>
                                        </p:tav>
                                        <p:tav tm="100000">
                                          <p:val>
                                            <p:strVal val="#ppt_x"/>
                                          </p:val>
                                        </p:tav>
                                      </p:tavLst>
                                    </p:anim>
                                    <p:anim calcmode="lin" valueType="num">
                                      <p:cBhvr>
                                        <p:cTn id="53" dur="1000" fill="hold"/>
                                        <p:tgtEl>
                                          <p:spTgt spid="26627">
                                            <p:txEl>
                                              <p:pRg st="6" end="6"/>
                                            </p:txEl>
                                          </p:spTgt>
                                        </p:tgtEl>
                                        <p:attrNameLst>
                                          <p:attrName>ppt_y</p:attrName>
                                        </p:attrNameLst>
                                      </p:cBhvr>
                                      <p:tavLst>
                                        <p:tav tm="0">
                                          <p:val>
                                            <p:strVal val="#ppt_y"/>
                                          </p:val>
                                        </p:tav>
                                        <p:tav tm="100000">
                                          <p:val>
                                            <p:strVal val="#ppt_y"/>
                                          </p:val>
                                        </p:tav>
                                      </p:tavLst>
                                    </p:anim>
                                    <p:animEffect transition="in" filter="wipe(right)" prLst="gradientSize: 0.1">
                                      <p:cBhvr>
                                        <p:cTn id="54" dur="1000"/>
                                        <p:tgtEl>
                                          <p:spTgt spid="2662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6" grpId="0"/>
    </p:bldLst>
  </p:timing>
</p:sld>
</file>

<file path=ppt/slides/slide25.xml><?xml version="1.0" encoding="utf-8"?>
<p:sld xmlns:a="http://schemas.openxmlformats.org/drawingml/2006/main" xmlns:r="http://schemas.openxmlformats.org/officeDocument/2006/relationships" xmlns:p="http://schemas.openxmlformats.org/presentationml/2006/main">
  <p:cSld>
    <p:bg>
      <p:bgPr>
        <a:gradFill rotWithShape="0">
          <a:gsLst>
            <a:gs pos="0">
              <a:srgbClr val="CB7EEE"/>
            </a:gs>
            <a:gs pos="100000">
              <a:srgbClr val="5E3A6E"/>
            </a:gs>
          </a:gsLst>
          <a:lin ang="5400000" scaled="1"/>
        </a:gra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0" y="228600"/>
            <a:ext cx="5410200" cy="868363"/>
          </a:xfrm>
        </p:spPr>
        <p:txBody>
          <a:bodyPr/>
          <a:lstStyle/>
          <a:p>
            <a:pPr eaLnBrk="1" hangingPunct="1"/>
            <a:r>
              <a:rPr lang="en-US" sz="5400" u="sng" dirty="0" smtClean="0">
                <a:latin typeface="Busso"/>
              </a:rPr>
              <a:t>The Life of the Nobility</a:t>
            </a:r>
          </a:p>
        </p:txBody>
      </p:sp>
      <p:sp>
        <p:nvSpPr>
          <p:cNvPr id="27651" name="Rectangle 3"/>
          <p:cNvSpPr>
            <a:spLocks noGrp="1" noChangeArrowheads="1"/>
          </p:cNvSpPr>
          <p:nvPr>
            <p:ph type="body" idx="1"/>
          </p:nvPr>
        </p:nvSpPr>
        <p:spPr>
          <a:xfrm>
            <a:off x="381000" y="1066800"/>
            <a:ext cx="8229600" cy="5334000"/>
          </a:xfrm>
        </p:spPr>
        <p:txBody>
          <a:bodyPr/>
          <a:lstStyle/>
          <a:p>
            <a:pPr eaLnBrk="1" hangingPunct="1">
              <a:lnSpc>
                <a:spcPct val="90000"/>
              </a:lnSpc>
            </a:pPr>
            <a:r>
              <a:rPr lang="en-US" sz="2800" dirty="0" smtClean="0"/>
              <a:t>The Castle</a:t>
            </a:r>
          </a:p>
          <a:p>
            <a:pPr lvl="1" eaLnBrk="1" hangingPunct="1">
              <a:lnSpc>
                <a:spcPct val="90000"/>
              </a:lnSpc>
            </a:pPr>
            <a:r>
              <a:rPr lang="en-US" dirty="0" smtClean="0"/>
              <a:t>Center of nobility life</a:t>
            </a:r>
          </a:p>
          <a:p>
            <a:pPr lvl="1" eaLnBrk="1" hangingPunct="1">
              <a:lnSpc>
                <a:spcPct val="90000"/>
              </a:lnSpc>
            </a:pPr>
            <a:r>
              <a:rPr lang="en-US" dirty="0" smtClean="0"/>
              <a:t>Defensive purposes</a:t>
            </a:r>
          </a:p>
          <a:p>
            <a:pPr lvl="1" eaLnBrk="1" hangingPunct="1">
              <a:lnSpc>
                <a:spcPct val="90000"/>
              </a:lnSpc>
            </a:pPr>
            <a:r>
              <a:rPr lang="en-US" dirty="0" smtClean="0"/>
              <a:t>Don’t be fooled and form an opinion too quickly</a:t>
            </a:r>
          </a:p>
          <a:p>
            <a:pPr lvl="1" eaLnBrk="1" hangingPunct="1">
              <a:lnSpc>
                <a:spcPct val="90000"/>
              </a:lnSpc>
            </a:pPr>
            <a:r>
              <a:rPr lang="en-US" dirty="0" smtClean="0"/>
              <a:t>Villagers came to castle for safety from invaders</a:t>
            </a:r>
          </a:p>
          <a:p>
            <a:pPr eaLnBrk="1" hangingPunct="1">
              <a:lnSpc>
                <a:spcPct val="90000"/>
              </a:lnSpc>
            </a:pPr>
            <a:r>
              <a:rPr lang="en-US" sz="2800" dirty="0" smtClean="0">
                <a:solidFill>
                  <a:schemeClr val="bg1"/>
                </a:solidFill>
              </a:rPr>
              <a:t>Knighthood</a:t>
            </a:r>
          </a:p>
          <a:p>
            <a:pPr lvl="1" eaLnBrk="1" hangingPunct="1">
              <a:lnSpc>
                <a:spcPct val="90000"/>
              </a:lnSpc>
            </a:pPr>
            <a:r>
              <a:rPr lang="en-US" sz="2400" dirty="0" smtClean="0">
                <a:solidFill>
                  <a:schemeClr val="bg1"/>
                </a:solidFill>
              </a:rPr>
              <a:t>Begin at age 7 as a page </a:t>
            </a:r>
          </a:p>
          <a:p>
            <a:pPr lvl="1" eaLnBrk="1" hangingPunct="1">
              <a:lnSpc>
                <a:spcPct val="90000"/>
              </a:lnSpc>
              <a:buFontTx/>
              <a:buNone/>
            </a:pPr>
            <a:r>
              <a:rPr lang="en-US" sz="2400" dirty="0" smtClean="0">
                <a:solidFill>
                  <a:schemeClr val="bg1"/>
                </a:solidFill>
              </a:rPr>
              <a:t>(academic and physical preparation)</a:t>
            </a:r>
          </a:p>
          <a:p>
            <a:pPr lvl="1" eaLnBrk="1" hangingPunct="1">
              <a:lnSpc>
                <a:spcPct val="90000"/>
              </a:lnSpc>
            </a:pPr>
            <a:r>
              <a:rPr lang="en-US" sz="2400" dirty="0" smtClean="0">
                <a:solidFill>
                  <a:schemeClr val="bg1"/>
                </a:solidFill>
              </a:rPr>
              <a:t>At </a:t>
            </a:r>
            <a:r>
              <a:rPr lang="en-US" sz="2400" dirty="0" err="1" smtClean="0">
                <a:solidFill>
                  <a:schemeClr val="bg1"/>
                </a:solidFill>
              </a:rPr>
              <a:t>midteens</a:t>
            </a:r>
            <a:r>
              <a:rPr lang="en-US" sz="2400" dirty="0" smtClean="0">
                <a:solidFill>
                  <a:schemeClr val="bg1"/>
                </a:solidFill>
              </a:rPr>
              <a:t>, became a squire </a:t>
            </a:r>
          </a:p>
          <a:p>
            <a:pPr lvl="1" eaLnBrk="1" hangingPunct="1">
              <a:lnSpc>
                <a:spcPct val="90000"/>
              </a:lnSpc>
            </a:pPr>
            <a:r>
              <a:rPr lang="en-US" sz="2400" dirty="0" smtClean="0">
                <a:solidFill>
                  <a:schemeClr val="bg1"/>
                </a:solidFill>
              </a:rPr>
              <a:t>(servant of a knight)</a:t>
            </a:r>
          </a:p>
          <a:p>
            <a:pPr lvl="1" eaLnBrk="1" hangingPunct="1">
              <a:lnSpc>
                <a:spcPct val="90000"/>
              </a:lnSpc>
            </a:pPr>
            <a:r>
              <a:rPr lang="en-US" sz="2400" dirty="0" smtClean="0">
                <a:solidFill>
                  <a:schemeClr val="bg1"/>
                </a:solidFill>
              </a:rPr>
              <a:t>At 21, squires could become a knight</a:t>
            </a:r>
          </a:p>
        </p:txBody>
      </p:sp>
      <p:pic>
        <p:nvPicPr>
          <p:cNvPr id="27653" name="Picture 5" descr="L232"/>
          <p:cNvPicPr>
            <a:picLocks noChangeAspect="1" noChangeArrowheads="1"/>
          </p:cNvPicPr>
          <p:nvPr/>
        </p:nvPicPr>
        <p:blipFill>
          <a:blip r:embed="rId2" cstate="print"/>
          <a:srcRect/>
          <a:stretch>
            <a:fillRect/>
          </a:stretch>
        </p:blipFill>
        <p:spPr bwMode="auto">
          <a:xfrm>
            <a:off x="6629400" y="3886200"/>
            <a:ext cx="1946275" cy="2971800"/>
          </a:xfrm>
          <a:prstGeom prst="rect">
            <a:avLst/>
          </a:prstGeom>
          <a:noFill/>
          <a:ln w="9525">
            <a:noFill/>
            <a:miter lim="800000"/>
            <a:headEnd/>
            <a:tailEnd/>
          </a:ln>
        </p:spPr>
      </p:pic>
      <p:pic>
        <p:nvPicPr>
          <p:cNvPr id="27655" name="Picture 7" descr="castle"/>
          <p:cNvPicPr>
            <a:picLocks noChangeAspect="1" noChangeArrowheads="1"/>
          </p:cNvPicPr>
          <p:nvPr/>
        </p:nvPicPr>
        <p:blipFill>
          <a:blip r:embed="rId3" cstate="print"/>
          <a:srcRect/>
          <a:stretch>
            <a:fillRect/>
          </a:stretch>
        </p:blipFill>
        <p:spPr bwMode="auto">
          <a:xfrm>
            <a:off x="5381625" y="76200"/>
            <a:ext cx="3457575" cy="23241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27650"/>
                                        </p:tgtEl>
                                        <p:attrNameLst>
                                          <p:attrName>style.visibility</p:attrName>
                                        </p:attrNameLst>
                                      </p:cBhvr>
                                      <p:to>
                                        <p:strVal val="visible"/>
                                      </p:to>
                                    </p:set>
                                    <p:anim calcmode="lin" valueType="num">
                                      <p:cBhvr>
                                        <p:cTn id="7" dur="500" fill="hold"/>
                                        <p:tgtEl>
                                          <p:spTgt spid="27650"/>
                                        </p:tgtEl>
                                        <p:attrNameLst>
                                          <p:attrName>ppt_w</p:attrName>
                                        </p:attrNameLst>
                                      </p:cBhvr>
                                      <p:tavLst>
                                        <p:tav tm="0">
                                          <p:val>
                                            <p:fltVal val="0"/>
                                          </p:val>
                                        </p:tav>
                                        <p:tav tm="100000">
                                          <p:val>
                                            <p:strVal val="#ppt_w"/>
                                          </p:val>
                                        </p:tav>
                                      </p:tavLst>
                                    </p:anim>
                                    <p:anim calcmode="lin" valueType="num">
                                      <p:cBhvr>
                                        <p:cTn id="8" dur="500" fill="hold"/>
                                        <p:tgtEl>
                                          <p:spTgt spid="27650"/>
                                        </p:tgtEl>
                                        <p:attrNameLst>
                                          <p:attrName>ppt_h</p:attrName>
                                        </p:attrNameLst>
                                      </p:cBhvr>
                                      <p:tavLst>
                                        <p:tav tm="0">
                                          <p:val>
                                            <p:fltVal val="0"/>
                                          </p:val>
                                        </p:tav>
                                        <p:tav tm="100000">
                                          <p:val>
                                            <p:strVal val="#ppt_h"/>
                                          </p:val>
                                        </p:tav>
                                      </p:tavLst>
                                    </p:anim>
                                    <p:animEffect transition="in" filter="fade">
                                      <p:cBhvr>
                                        <p:cTn id="9" dur="500"/>
                                        <p:tgtEl>
                                          <p:spTgt spid="27650"/>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nodeType="clickEffect">
                                  <p:stCondLst>
                                    <p:cond delay="0"/>
                                  </p:stCondLst>
                                  <p:childTnLst>
                                    <p:set>
                                      <p:cBhvr>
                                        <p:cTn id="13" dur="1" fill="hold">
                                          <p:stCondLst>
                                            <p:cond delay="0"/>
                                          </p:stCondLst>
                                        </p:cTn>
                                        <p:tgtEl>
                                          <p:spTgt spid="27651">
                                            <p:txEl>
                                              <p:pRg st="0" end="0"/>
                                            </p:txEl>
                                          </p:spTgt>
                                        </p:tgtEl>
                                        <p:attrNameLst>
                                          <p:attrName>style.visibility</p:attrName>
                                        </p:attrNameLst>
                                      </p:cBhvr>
                                      <p:to>
                                        <p:strVal val="visible"/>
                                      </p:to>
                                    </p:set>
                                    <p:anim calcmode="lin" valueType="num">
                                      <p:cBhvr>
                                        <p:cTn id="14" dur="500" fill="hold"/>
                                        <p:tgtEl>
                                          <p:spTgt spid="27651">
                                            <p:txEl>
                                              <p:pRg st="0" end="0"/>
                                            </p:txEl>
                                          </p:spTgt>
                                        </p:tgtEl>
                                        <p:attrNameLst>
                                          <p:attrName>ppt_w</p:attrName>
                                        </p:attrNameLst>
                                      </p:cBhvr>
                                      <p:tavLst>
                                        <p:tav tm="0">
                                          <p:val>
                                            <p:fltVal val="0"/>
                                          </p:val>
                                        </p:tav>
                                        <p:tav tm="100000">
                                          <p:val>
                                            <p:strVal val="#ppt_w"/>
                                          </p:val>
                                        </p:tav>
                                      </p:tavLst>
                                    </p:anim>
                                    <p:anim calcmode="lin" valueType="num">
                                      <p:cBhvr>
                                        <p:cTn id="15" dur="500" fill="hold"/>
                                        <p:tgtEl>
                                          <p:spTgt spid="27651">
                                            <p:txEl>
                                              <p:pRg st="0" end="0"/>
                                            </p:txEl>
                                          </p:spTgt>
                                        </p:tgtEl>
                                        <p:attrNameLst>
                                          <p:attrName>ppt_h</p:attrName>
                                        </p:attrNameLst>
                                      </p:cBhvr>
                                      <p:tavLst>
                                        <p:tav tm="0">
                                          <p:val>
                                            <p:fltVal val="0"/>
                                          </p:val>
                                        </p:tav>
                                        <p:tav tm="100000">
                                          <p:val>
                                            <p:strVal val="#ppt_h"/>
                                          </p:val>
                                        </p:tav>
                                      </p:tavLst>
                                    </p:anim>
                                    <p:animEffect transition="in" filter="fade">
                                      <p:cBhvr>
                                        <p:cTn id="16" dur="500"/>
                                        <p:tgtEl>
                                          <p:spTgt spid="27651">
                                            <p:txEl>
                                              <p:pRg st="0" end="0"/>
                                            </p:txEl>
                                          </p:spTgt>
                                        </p:tgtEl>
                                      </p:cBhvr>
                                    </p:animEffect>
                                  </p:childTnLst>
                                </p:cTn>
                              </p:par>
                              <p:par>
                                <p:cTn id="17" presetID="1" presetClass="entr" presetSubtype="0" fill="hold" nodeType="withEffect">
                                  <p:stCondLst>
                                    <p:cond delay="0"/>
                                  </p:stCondLst>
                                  <p:childTnLst>
                                    <p:set>
                                      <p:cBhvr>
                                        <p:cTn id="18" dur="1" fill="hold">
                                          <p:stCondLst>
                                            <p:cond delay="0"/>
                                          </p:stCondLst>
                                        </p:cTn>
                                        <p:tgtEl>
                                          <p:spTgt spid="27655"/>
                                        </p:tgtEl>
                                        <p:attrNameLst>
                                          <p:attrName>style.visibility</p:attrName>
                                        </p:attrNameLst>
                                      </p:cBhvr>
                                      <p:to>
                                        <p:strVal val="visible"/>
                                      </p:to>
                                    </p:set>
                                  </p:childTnLst>
                                </p:cTn>
                              </p:par>
                              <p:par>
                                <p:cTn id="19" presetID="53" presetClass="entr" presetSubtype="0" fill="hold" nodeType="withEffect">
                                  <p:stCondLst>
                                    <p:cond delay="0"/>
                                  </p:stCondLst>
                                  <p:childTnLst>
                                    <p:set>
                                      <p:cBhvr>
                                        <p:cTn id="20" dur="1" fill="hold">
                                          <p:stCondLst>
                                            <p:cond delay="0"/>
                                          </p:stCondLst>
                                        </p:cTn>
                                        <p:tgtEl>
                                          <p:spTgt spid="27651">
                                            <p:txEl>
                                              <p:pRg st="1" end="1"/>
                                            </p:txEl>
                                          </p:spTgt>
                                        </p:tgtEl>
                                        <p:attrNameLst>
                                          <p:attrName>style.visibility</p:attrName>
                                        </p:attrNameLst>
                                      </p:cBhvr>
                                      <p:to>
                                        <p:strVal val="visible"/>
                                      </p:to>
                                    </p:set>
                                    <p:anim calcmode="lin" valueType="num">
                                      <p:cBhvr>
                                        <p:cTn id="21" dur="500" fill="hold"/>
                                        <p:tgtEl>
                                          <p:spTgt spid="27651">
                                            <p:txEl>
                                              <p:pRg st="1" end="1"/>
                                            </p:txEl>
                                          </p:spTgt>
                                        </p:tgtEl>
                                        <p:attrNameLst>
                                          <p:attrName>ppt_w</p:attrName>
                                        </p:attrNameLst>
                                      </p:cBhvr>
                                      <p:tavLst>
                                        <p:tav tm="0">
                                          <p:val>
                                            <p:fltVal val="0"/>
                                          </p:val>
                                        </p:tav>
                                        <p:tav tm="100000">
                                          <p:val>
                                            <p:strVal val="#ppt_w"/>
                                          </p:val>
                                        </p:tav>
                                      </p:tavLst>
                                    </p:anim>
                                    <p:anim calcmode="lin" valueType="num">
                                      <p:cBhvr>
                                        <p:cTn id="22" dur="500" fill="hold"/>
                                        <p:tgtEl>
                                          <p:spTgt spid="27651">
                                            <p:txEl>
                                              <p:pRg st="1" end="1"/>
                                            </p:txEl>
                                          </p:spTgt>
                                        </p:tgtEl>
                                        <p:attrNameLst>
                                          <p:attrName>ppt_h</p:attrName>
                                        </p:attrNameLst>
                                      </p:cBhvr>
                                      <p:tavLst>
                                        <p:tav tm="0">
                                          <p:val>
                                            <p:fltVal val="0"/>
                                          </p:val>
                                        </p:tav>
                                        <p:tav tm="100000">
                                          <p:val>
                                            <p:strVal val="#ppt_h"/>
                                          </p:val>
                                        </p:tav>
                                      </p:tavLst>
                                    </p:anim>
                                    <p:animEffect transition="in" filter="fade">
                                      <p:cBhvr>
                                        <p:cTn id="23" dur="500"/>
                                        <p:tgtEl>
                                          <p:spTgt spid="27651">
                                            <p:txEl>
                                              <p:pRg st="1" end="1"/>
                                            </p:txEl>
                                          </p:spTgt>
                                        </p:tgtEl>
                                      </p:cBhvr>
                                    </p:animEffect>
                                  </p:childTnLst>
                                </p:cTn>
                              </p:par>
                              <p:par>
                                <p:cTn id="24" presetID="53" presetClass="entr" presetSubtype="0" fill="hold" nodeType="withEffect">
                                  <p:stCondLst>
                                    <p:cond delay="0"/>
                                  </p:stCondLst>
                                  <p:childTnLst>
                                    <p:set>
                                      <p:cBhvr>
                                        <p:cTn id="25" dur="1" fill="hold">
                                          <p:stCondLst>
                                            <p:cond delay="0"/>
                                          </p:stCondLst>
                                        </p:cTn>
                                        <p:tgtEl>
                                          <p:spTgt spid="27651">
                                            <p:txEl>
                                              <p:pRg st="2" end="2"/>
                                            </p:txEl>
                                          </p:spTgt>
                                        </p:tgtEl>
                                        <p:attrNameLst>
                                          <p:attrName>style.visibility</p:attrName>
                                        </p:attrNameLst>
                                      </p:cBhvr>
                                      <p:to>
                                        <p:strVal val="visible"/>
                                      </p:to>
                                    </p:set>
                                    <p:anim calcmode="lin" valueType="num">
                                      <p:cBhvr>
                                        <p:cTn id="26" dur="500" fill="hold"/>
                                        <p:tgtEl>
                                          <p:spTgt spid="27651">
                                            <p:txEl>
                                              <p:pRg st="2" end="2"/>
                                            </p:txEl>
                                          </p:spTgt>
                                        </p:tgtEl>
                                        <p:attrNameLst>
                                          <p:attrName>ppt_w</p:attrName>
                                        </p:attrNameLst>
                                      </p:cBhvr>
                                      <p:tavLst>
                                        <p:tav tm="0">
                                          <p:val>
                                            <p:fltVal val="0"/>
                                          </p:val>
                                        </p:tav>
                                        <p:tav tm="100000">
                                          <p:val>
                                            <p:strVal val="#ppt_w"/>
                                          </p:val>
                                        </p:tav>
                                      </p:tavLst>
                                    </p:anim>
                                    <p:anim calcmode="lin" valueType="num">
                                      <p:cBhvr>
                                        <p:cTn id="27" dur="500" fill="hold"/>
                                        <p:tgtEl>
                                          <p:spTgt spid="27651">
                                            <p:txEl>
                                              <p:pRg st="2" end="2"/>
                                            </p:txEl>
                                          </p:spTgt>
                                        </p:tgtEl>
                                        <p:attrNameLst>
                                          <p:attrName>ppt_h</p:attrName>
                                        </p:attrNameLst>
                                      </p:cBhvr>
                                      <p:tavLst>
                                        <p:tav tm="0">
                                          <p:val>
                                            <p:fltVal val="0"/>
                                          </p:val>
                                        </p:tav>
                                        <p:tav tm="100000">
                                          <p:val>
                                            <p:strVal val="#ppt_h"/>
                                          </p:val>
                                        </p:tav>
                                      </p:tavLst>
                                    </p:anim>
                                    <p:animEffect transition="in" filter="fade">
                                      <p:cBhvr>
                                        <p:cTn id="28" dur="500"/>
                                        <p:tgtEl>
                                          <p:spTgt spid="27651">
                                            <p:txEl>
                                              <p:pRg st="2" end="2"/>
                                            </p:txEl>
                                          </p:spTgt>
                                        </p:tgtEl>
                                      </p:cBhvr>
                                    </p:animEffect>
                                  </p:childTnLst>
                                </p:cTn>
                              </p:par>
                              <p:par>
                                <p:cTn id="29" presetID="53" presetClass="entr" presetSubtype="0" fill="hold" nodeType="withEffect">
                                  <p:stCondLst>
                                    <p:cond delay="0"/>
                                  </p:stCondLst>
                                  <p:childTnLst>
                                    <p:set>
                                      <p:cBhvr>
                                        <p:cTn id="30" dur="1" fill="hold">
                                          <p:stCondLst>
                                            <p:cond delay="0"/>
                                          </p:stCondLst>
                                        </p:cTn>
                                        <p:tgtEl>
                                          <p:spTgt spid="27651">
                                            <p:txEl>
                                              <p:pRg st="3" end="3"/>
                                            </p:txEl>
                                          </p:spTgt>
                                        </p:tgtEl>
                                        <p:attrNameLst>
                                          <p:attrName>style.visibility</p:attrName>
                                        </p:attrNameLst>
                                      </p:cBhvr>
                                      <p:to>
                                        <p:strVal val="visible"/>
                                      </p:to>
                                    </p:set>
                                    <p:anim calcmode="lin" valueType="num">
                                      <p:cBhvr>
                                        <p:cTn id="31" dur="500" fill="hold"/>
                                        <p:tgtEl>
                                          <p:spTgt spid="27651">
                                            <p:txEl>
                                              <p:pRg st="3" end="3"/>
                                            </p:txEl>
                                          </p:spTgt>
                                        </p:tgtEl>
                                        <p:attrNameLst>
                                          <p:attrName>ppt_w</p:attrName>
                                        </p:attrNameLst>
                                      </p:cBhvr>
                                      <p:tavLst>
                                        <p:tav tm="0">
                                          <p:val>
                                            <p:fltVal val="0"/>
                                          </p:val>
                                        </p:tav>
                                        <p:tav tm="100000">
                                          <p:val>
                                            <p:strVal val="#ppt_w"/>
                                          </p:val>
                                        </p:tav>
                                      </p:tavLst>
                                    </p:anim>
                                    <p:anim calcmode="lin" valueType="num">
                                      <p:cBhvr>
                                        <p:cTn id="32" dur="500" fill="hold"/>
                                        <p:tgtEl>
                                          <p:spTgt spid="27651">
                                            <p:txEl>
                                              <p:pRg st="3" end="3"/>
                                            </p:txEl>
                                          </p:spTgt>
                                        </p:tgtEl>
                                        <p:attrNameLst>
                                          <p:attrName>ppt_h</p:attrName>
                                        </p:attrNameLst>
                                      </p:cBhvr>
                                      <p:tavLst>
                                        <p:tav tm="0">
                                          <p:val>
                                            <p:fltVal val="0"/>
                                          </p:val>
                                        </p:tav>
                                        <p:tav tm="100000">
                                          <p:val>
                                            <p:strVal val="#ppt_h"/>
                                          </p:val>
                                        </p:tav>
                                      </p:tavLst>
                                    </p:anim>
                                    <p:animEffect transition="in" filter="fade">
                                      <p:cBhvr>
                                        <p:cTn id="33" dur="500"/>
                                        <p:tgtEl>
                                          <p:spTgt spid="27651">
                                            <p:txEl>
                                              <p:pRg st="3" end="3"/>
                                            </p:txEl>
                                          </p:spTgt>
                                        </p:tgtEl>
                                      </p:cBhvr>
                                    </p:animEffect>
                                  </p:childTnLst>
                                </p:cTn>
                              </p:par>
                              <p:par>
                                <p:cTn id="34" presetID="53" presetClass="entr" presetSubtype="0" fill="hold" nodeType="withEffect">
                                  <p:stCondLst>
                                    <p:cond delay="0"/>
                                  </p:stCondLst>
                                  <p:childTnLst>
                                    <p:set>
                                      <p:cBhvr>
                                        <p:cTn id="35" dur="1" fill="hold">
                                          <p:stCondLst>
                                            <p:cond delay="0"/>
                                          </p:stCondLst>
                                        </p:cTn>
                                        <p:tgtEl>
                                          <p:spTgt spid="27651">
                                            <p:txEl>
                                              <p:pRg st="4" end="4"/>
                                            </p:txEl>
                                          </p:spTgt>
                                        </p:tgtEl>
                                        <p:attrNameLst>
                                          <p:attrName>style.visibility</p:attrName>
                                        </p:attrNameLst>
                                      </p:cBhvr>
                                      <p:to>
                                        <p:strVal val="visible"/>
                                      </p:to>
                                    </p:set>
                                    <p:anim calcmode="lin" valueType="num">
                                      <p:cBhvr>
                                        <p:cTn id="36" dur="500" fill="hold"/>
                                        <p:tgtEl>
                                          <p:spTgt spid="27651">
                                            <p:txEl>
                                              <p:pRg st="4" end="4"/>
                                            </p:txEl>
                                          </p:spTgt>
                                        </p:tgtEl>
                                        <p:attrNameLst>
                                          <p:attrName>ppt_w</p:attrName>
                                        </p:attrNameLst>
                                      </p:cBhvr>
                                      <p:tavLst>
                                        <p:tav tm="0">
                                          <p:val>
                                            <p:fltVal val="0"/>
                                          </p:val>
                                        </p:tav>
                                        <p:tav tm="100000">
                                          <p:val>
                                            <p:strVal val="#ppt_w"/>
                                          </p:val>
                                        </p:tav>
                                      </p:tavLst>
                                    </p:anim>
                                    <p:anim calcmode="lin" valueType="num">
                                      <p:cBhvr>
                                        <p:cTn id="37" dur="500" fill="hold"/>
                                        <p:tgtEl>
                                          <p:spTgt spid="27651">
                                            <p:txEl>
                                              <p:pRg st="4" end="4"/>
                                            </p:txEl>
                                          </p:spTgt>
                                        </p:tgtEl>
                                        <p:attrNameLst>
                                          <p:attrName>ppt_h</p:attrName>
                                        </p:attrNameLst>
                                      </p:cBhvr>
                                      <p:tavLst>
                                        <p:tav tm="0">
                                          <p:val>
                                            <p:fltVal val="0"/>
                                          </p:val>
                                        </p:tav>
                                        <p:tav tm="100000">
                                          <p:val>
                                            <p:strVal val="#ppt_h"/>
                                          </p:val>
                                        </p:tav>
                                      </p:tavLst>
                                    </p:anim>
                                    <p:animEffect transition="in" filter="fade">
                                      <p:cBhvr>
                                        <p:cTn id="38" dur="500"/>
                                        <p:tgtEl>
                                          <p:spTgt spid="27651">
                                            <p:txEl>
                                              <p:pRg st="4" end="4"/>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53" presetClass="entr" presetSubtype="0" fill="hold" nodeType="clickEffect">
                                  <p:stCondLst>
                                    <p:cond delay="0"/>
                                  </p:stCondLst>
                                  <p:childTnLst>
                                    <p:set>
                                      <p:cBhvr>
                                        <p:cTn id="42" dur="1" fill="hold">
                                          <p:stCondLst>
                                            <p:cond delay="0"/>
                                          </p:stCondLst>
                                        </p:cTn>
                                        <p:tgtEl>
                                          <p:spTgt spid="27651">
                                            <p:txEl>
                                              <p:pRg st="5" end="5"/>
                                            </p:txEl>
                                          </p:spTgt>
                                        </p:tgtEl>
                                        <p:attrNameLst>
                                          <p:attrName>style.visibility</p:attrName>
                                        </p:attrNameLst>
                                      </p:cBhvr>
                                      <p:to>
                                        <p:strVal val="visible"/>
                                      </p:to>
                                    </p:set>
                                    <p:anim calcmode="lin" valueType="num">
                                      <p:cBhvr>
                                        <p:cTn id="43" dur="500" fill="hold"/>
                                        <p:tgtEl>
                                          <p:spTgt spid="27651">
                                            <p:txEl>
                                              <p:pRg st="5" end="5"/>
                                            </p:txEl>
                                          </p:spTgt>
                                        </p:tgtEl>
                                        <p:attrNameLst>
                                          <p:attrName>ppt_w</p:attrName>
                                        </p:attrNameLst>
                                      </p:cBhvr>
                                      <p:tavLst>
                                        <p:tav tm="0">
                                          <p:val>
                                            <p:fltVal val="0"/>
                                          </p:val>
                                        </p:tav>
                                        <p:tav tm="100000">
                                          <p:val>
                                            <p:strVal val="#ppt_w"/>
                                          </p:val>
                                        </p:tav>
                                      </p:tavLst>
                                    </p:anim>
                                    <p:anim calcmode="lin" valueType="num">
                                      <p:cBhvr>
                                        <p:cTn id="44" dur="500" fill="hold"/>
                                        <p:tgtEl>
                                          <p:spTgt spid="27651">
                                            <p:txEl>
                                              <p:pRg st="5" end="5"/>
                                            </p:txEl>
                                          </p:spTgt>
                                        </p:tgtEl>
                                        <p:attrNameLst>
                                          <p:attrName>ppt_h</p:attrName>
                                        </p:attrNameLst>
                                      </p:cBhvr>
                                      <p:tavLst>
                                        <p:tav tm="0">
                                          <p:val>
                                            <p:fltVal val="0"/>
                                          </p:val>
                                        </p:tav>
                                        <p:tav tm="100000">
                                          <p:val>
                                            <p:strVal val="#ppt_h"/>
                                          </p:val>
                                        </p:tav>
                                      </p:tavLst>
                                    </p:anim>
                                    <p:animEffect transition="in" filter="fade">
                                      <p:cBhvr>
                                        <p:cTn id="45" dur="500"/>
                                        <p:tgtEl>
                                          <p:spTgt spid="27651">
                                            <p:txEl>
                                              <p:pRg st="5" end="5"/>
                                            </p:txEl>
                                          </p:spTgt>
                                        </p:tgtEl>
                                      </p:cBhvr>
                                    </p:animEffect>
                                  </p:childTnLst>
                                </p:cTn>
                              </p:par>
                              <p:par>
                                <p:cTn id="46" presetID="53" presetClass="entr" presetSubtype="0" fill="hold" nodeType="withEffect">
                                  <p:stCondLst>
                                    <p:cond delay="0"/>
                                  </p:stCondLst>
                                  <p:childTnLst>
                                    <p:set>
                                      <p:cBhvr>
                                        <p:cTn id="47" dur="1" fill="hold">
                                          <p:stCondLst>
                                            <p:cond delay="0"/>
                                          </p:stCondLst>
                                        </p:cTn>
                                        <p:tgtEl>
                                          <p:spTgt spid="27651">
                                            <p:txEl>
                                              <p:pRg st="6" end="6"/>
                                            </p:txEl>
                                          </p:spTgt>
                                        </p:tgtEl>
                                        <p:attrNameLst>
                                          <p:attrName>style.visibility</p:attrName>
                                        </p:attrNameLst>
                                      </p:cBhvr>
                                      <p:to>
                                        <p:strVal val="visible"/>
                                      </p:to>
                                    </p:set>
                                    <p:anim calcmode="lin" valueType="num">
                                      <p:cBhvr>
                                        <p:cTn id="48" dur="500" fill="hold"/>
                                        <p:tgtEl>
                                          <p:spTgt spid="27651">
                                            <p:txEl>
                                              <p:pRg st="6" end="6"/>
                                            </p:txEl>
                                          </p:spTgt>
                                        </p:tgtEl>
                                        <p:attrNameLst>
                                          <p:attrName>ppt_w</p:attrName>
                                        </p:attrNameLst>
                                      </p:cBhvr>
                                      <p:tavLst>
                                        <p:tav tm="0">
                                          <p:val>
                                            <p:fltVal val="0"/>
                                          </p:val>
                                        </p:tav>
                                        <p:tav tm="100000">
                                          <p:val>
                                            <p:strVal val="#ppt_w"/>
                                          </p:val>
                                        </p:tav>
                                      </p:tavLst>
                                    </p:anim>
                                    <p:anim calcmode="lin" valueType="num">
                                      <p:cBhvr>
                                        <p:cTn id="49" dur="500" fill="hold"/>
                                        <p:tgtEl>
                                          <p:spTgt spid="27651">
                                            <p:txEl>
                                              <p:pRg st="6" end="6"/>
                                            </p:txEl>
                                          </p:spTgt>
                                        </p:tgtEl>
                                        <p:attrNameLst>
                                          <p:attrName>ppt_h</p:attrName>
                                        </p:attrNameLst>
                                      </p:cBhvr>
                                      <p:tavLst>
                                        <p:tav tm="0">
                                          <p:val>
                                            <p:fltVal val="0"/>
                                          </p:val>
                                        </p:tav>
                                        <p:tav tm="100000">
                                          <p:val>
                                            <p:strVal val="#ppt_h"/>
                                          </p:val>
                                        </p:tav>
                                      </p:tavLst>
                                    </p:anim>
                                    <p:animEffect transition="in" filter="fade">
                                      <p:cBhvr>
                                        <p:cTn id="50" dur="500"/>
                                        <p:tgtEl>
                                          <p:spTgt spid="27651">
                                            <p:txEl>
                                              <p:pRg st="6" end="6"/>
                                            </p:txEl>
                                          </p:spTgt>
                                        </p:tgtEl>
                                      </p:cBhvr>
                                    </p:animEffect>
                                  </p:childTnLst>
                                </p:cTn>
                              </p:par>
                              <p:par>
                                <p:cTn id="51" presetID="53" presetClass="entr" presetSubtype="0" fill="hold" nodeType="withEffect">
                                  <p:stCondLst>
                                    <p:cond delay="0"/>
                                  </p:stCondLst>
                                  <p:childTnLst>
                                    <p:set>
                                      <p:cBhvr>
                                        <p:cTn id="52" dur="1" fill="hold">
                                          <p:stCondLst>
                                            <p:cond delay="0"/>
                                          </p:stCondLst>
                                        </p:cTn>
                                        <p:tgtEl>
                                          <p:spTgt spid="27651">
                                            <p:txEl>
                                              <p:pRg st="7" end="7"/>
                                            </p:txEl>
                                          </p:spTgt>
                                        </p:tgtEl>
                                        <p:attrNameLst>
                                          <p:attrName>style.visibility</p:attrName>
                                        </p:attrNameLst>
                                      </p:cBhvr>
                                      <p:to>
                                        <p:strVal val="visible"/>
                                      </p:to>
                                    </p:set>
                                    <p:anim calcmode="lin" valueType="num">
                                      <p:cBhvr>
                                        <p:cTn id="53" dur="500" fill="hold"/>
                                        <p:tgtEl>
                                          <p:spTgt spid="27651">
                                            <p:txEl>
                                              <p:pRg st="7" end="7"/>
                                            </p:txEl>
                                          </p:spTgt>
                                        </p:tgtEl>
                                        <p:attrNameLst>
                                          <p:attrName>ppt_w</p:attrName>
                                        </p:attrNameLst>
                                      </p:cBhvr>
                                      <p:tavLst>
                                        <p:tav tm="0">
                                          <p:val>
                                            <p:fltVal val="0"/>
                                          </p:val>
                                        </p:tav>
                                        <p:tav tm="100000">
                                          <p:val>
                                            <p:strVal val="#ppt_w"/>
                                          </p:val>
                                        </p:tav>
                                      </p:tavLst>
                                    </p:anim>
                                    <p:anim calcmode="lin" valueType="num">
                                      <p:cBhvr>
                                        <p:cTn id="54" dur="500" fill="hold"/>
                                        <p:tgtEl>
                                          <p:spTgt spid="27651">
                                            <p:txEl>
                                              <p:pRg st="7" end="7"/>
                                            </p:txEl>
                                          </p:spTgt>
                                        </p:tgtEl>
                                        <p:attrNameLst>
                                          <p:attrName>ppt_h</p:attrName>
                                        </p:attrNameLst>
                                      </p:cBhvr>
                                      <p:tavLst>
                                        <p:tav tm="0">
                                          <p:val>
                                            <p:fltVal val="0"/>
                                          </p:val>
                                        </p:tav>
                                        <p:tav tm="100000">
                                          <p:val>
                                            <p:strVal val="#ppt_h"/>
                                          </p:val>
                                        </p:tav>
                                      </p:tavLst>
                                    </p:anim>
                                    <p:animEffect transition="in" filter="fade">
                                      <p:cBhvr>
                                        <p:cTn id="55" dur="500"/>
                                        <p:tgtEl>
                                          <p:spTgt spid="27651">
                                            <p:txEl>
                                              <p:pRg st="7" end="7"/>
                                            </p:txEl>
                                          </p:spTgt>
                                        </p:tgtEl>
                                      </p:cBhvr>
                                    </p:animEffect>
                                  </p:childTnLst>
                                </p:cTn>
                              </p:par>
                              <p:par>
                                <p:cTn id="56" presetID="53" presetClass="entr" presetSubtype="0" fill="hold" nodeType="withEffect">
                                  <p:stCondLst>
                                    <p:cond delay="0"/>
                                  </p:stCondLst>
                                  <p:childTnLst>
                                    <p:set>
                                      <p:cBhvr>
                                        <p:cTn id="57" dur="1" fill="hold">
                                          <p:stCondLst>
                                            <p:cond delay="0"/>
                                          </p:stCondLst>
                                        </p:cTn>
                                        <p:tgtEl>
                                          <p:spTgt spid="27651">
                                            <p:txEl>
                                              <p:pRg st="8" end="8"/>
                                            </p:txEl>
                                          </p:spTgt>
                                        </p:tgtEl>
                                        <p:attrNameLst>
                                          <p:attrName>style.visibility</p:attrName>
                                        </p:attrNameLst>
                                      </p:cBhvr>
                                      <p:to>
                                        <p:strVal val="visible"/>
                                      </p:to>
                                    </p:set>
                                    <p:anim calcmode="lin" valueType="num">
                                      <p:cBhvr>
                                        <p:cTn id="58" dur="500" fill="hold"/>
                                        <p:tgtEl>
                                          <p:spTgt spid="27651">
                                            <p:txEl>
                                              <p:pRg st="8" end="8"/>
                                            </p:txEl>
                                          </p:spTgt>
                                        </p:tgtEl>
                                        <p:attrNameLst>
                                          <p:attrName>ppt_w</p:attrName>
                                        </p:attrNameLst>
                                      </p:cBhvr>
                                      <p:tavLst>
                                        <p:tav tm="0">
                                          <p:val>
                                            <p:fltVal val="0"/>
                                          </p:val>
                                        </p:tav>
                                        <p:tav tm="100000">
                                          <p:val>
                                            <p:strVal val="#ppt_w"/>
                                          </p:val>
                                        </p:tav>
                                      </p:tavLst>
                                    </p:anim>
                                    <p:anim calcmode="lin" valueType="num">
                                      <p:cBhvr>
                                        <p:cTn id="59" dur="500" fill="hold"/>
                                        <p:tgtEl>
                                          <p:spTgt spid="27651">
                                            <p:txEl>
                                              <p:pRg st="8" end="8"/>
                                            </p:txEl>
                                          </p:spTgt>
                                        </p:tgtEl>
                                        <p:attrNameLst>
                                          <p:attrName>ppt_h</p:attrName>
                                        </p:attrNameLst>
                                      </p:cBhvr>
                                      <p:tavLst>
                                        <p:tav tm="0">
                                          <p:val>
                                            <p:fltVal val="0"/>
                                          </p:val>
                                        </p:tav>
                                        <p:tav tm="100000">
                                          <p:val>
                                            <p:strVal val="#ppt_h"/>
                                          </p:val>
                                        </p:tav>
                                      </p:tavLst>
                                    </p:anim>
                                    <p:animEffect transition="in" filter="fade">
                                      <p:cBhvr>
                                        <p:cTn id="60" dur="500"/>
                                        <p:tgtEl>
                                          <p:spTgt spid="27651">
                                            <p:txEl>
                                              <p:pRg st="8" end="8"/>
                                            </p:txEl>
                                          </p:spTgt>
                                        </p:tgtEl>
                                      </p:cBhvr>
                                    </p:animEffect>
                                  </p:childTnLst>
                                </p:cTn>
                              </p:par>
                              <p:par>
                                <p:cTn id="61" presetID="53" presetClass="entr" presetSubtype="0" fill="hold" nodeType="withEffect">
                                  <p:stCondLst>
                                    <p:cond delay="0"/>
                                  </p:stCondLst>
                                  <p:childTnLst>
                                    <p:set>
                                      <p:cBhvr>
                                        <p:cTn id="62" dur="1" fill="hold">
                                          <p:stCondLst>
                                            <p:cond delay="0"/>
                                          </p:stCondLst>
                                        </p:cTn>
                                        <p:tgtEl>
                                          <p:spTgt spid="27651">
                                            <p:txEl>
                                              <p:pRg st="9" end="9"/>
                                            </p:txEl>
                                          </p:spTgt>
                                        </p:tgtEl>
                                        <p:attrNameLst>
                                          <p:attrName>style.visibility</p:attrName>
                                        </p:attrNameLst>
                                      </p:cBhvr>
                                      <p:to>
                                        <p:strVal val="visible"/>
                                      </p:to>
                                    </p:set>
                                    <p:anim calcmode="lin" valueType="num">
                                      <p:cBhvr>
                                        <p:cTn id="63" dur="500" fill="hold"/>
                                        <p:tgtEl>
                                          <p:spTgt spid="27651">
                                            <p:txEl>
                                              <p:pRg st="9" end="9"/>
                                            </p:txEl>
                                          </p:spTgt>
                                        </p:tgtEl>
                                        <p:attrNameLst>
                                          <p:attrName>ppt_w</p:attrName>
                                        </p:attrNameLst>
                                      </p:cBhvr>
                                      <p:tavLst>
                                        <p:tav tm="0">
                                          <p:val>
                                            <p:fltVal val="0"/>
                                          </p:val>
                                        </p:tav>
                                        <p:tav tm="100000">
                                          <p:val>
                                            <p:strVal val="#ppt_w"/>
                                          </p:val>
                                        </p:tav>
                                      </p:tavLst>
                                    </p:anim>
                                    <p:anim calcmode="lin" valueType="num">
                                      <p:cBhvr>
                                        <p:cTn id="64" dur="500" fill="hold"/>
                                        <p:tgtEl>
                                          <p:spTgt spid="27651">
                                            <p:txEl>
                                              <p:pRg st="9" end="9"/>
                                            </p:txEl>
                                          </p:spTgt>
                                        </p:tgtEl>
                                        <p:attrNameLst>
                                          <p:attrName>ppt_h</p:attrName>
                                        </p:attrNameLst>
                                      </p:cBhvr>
                                      <p:tavLst>
                                        <p:tav tm="0">
                                          <p:val>
                                            <p:fltVal val="0"/>
                                          </p:val>
                                        </p:tav>
                                        <p:tav tm="100000">
                                          <p:val>
                                            <p:strVal val="#ppt_h"/>
                                          </p:val>
                                        </p:tav>
                                      </p:tavLst>
                                    </p:anim>
                                    <p:animEffect transition="in" filter="fade">
                                      <p:cBhvr>
                                        <p:cTn id="65" dur="500"/>
                                        <p:tgtEl>
                                          <p:spTgt spid="27651">
                                            <p:txEl>
                                              <p:pRg st="9" end="9"/>
                                            </p:txEl>
                                          </p:spTgt>
                                        </p:tgtEl>
                                      </p:cBhvr>
                                    </p:animEffect>
                                  </p:childTnLst>
                                </p:cTn>
                              </p:par>
                              <p:par>
                                <p:cTn id="66" presetID="53" presetClass="entr" presetSubtype="0" fill="hold" nodeType="withEffect">
                                  <p:stCondLst>
                                    <p:cond delay="0"/>
                                  </p:stCondLst>
                                  <p:childTnLst>
                                    <p:set>
                                      <p:cBhvr>
                                        <p:cTn id="67" dur="1" fill="hold">
                                          <p:stCondLst>
                                            <p:cond delay="0"/>
                                          </p:stCondLst>
                                        </p:cTn>
                                        <p:tgtEl>
                                          <p:spTgt spid="27651">
                                            <p:txEl>
                                              <p:pRg st="10" end="10"/>
                                            </p:txEl>
                                          </p:spTgt>
                                        </p:tgtEl>
                                        <p:attrNameLst>
                                          <p:attrName>style.visibility</p:attrName>
                                        </p:attrNameLst>
                                      </p:cBhvr>
                                      <p:to>
                                        <p:strVal val="visible"/>
                                      </p:to>
                                    </p:set>
                                    <p:anim calcmode="lin" valueType="num">
                                      <p:cBhvr>
                                        <p:cTn id="68" dur="500" fill="hold"/>
                                        <p:tgtEl>
                                          <p:spTgt spid="27651">
                                            <p:txEl>
                                              <p:pRg st="10" end="10"/>
                                            </p:txEl>
                                          </p:spTgt>
                                        </p:tgtEl>
                                        <p:attrNameLst>
                                          <p:attrName>ppt_w</p:attrName>
                                        </p:attrNameLst>
                                      </p:cBhvr>
                                      <p:tavLst>
                                        <p:tav tm="0">
                                          <p:val>
                                            <p:fltVal val="0"/>
                                          </p:val>
                                        </p:tav>
                                        <p:tav tm="100000">
                                          <p:val>
                                            <p:strVal val="#ppt_w"/>
                                          </p:val>
                                        </p:tav>
                                      </p:tavLst>
                                    </p:anim>
                                    <p:anim calcmode="lin" valueType="num">
                                      <p:cBhvr>
                                        <p:cTn id="69" dur="500" fill="hold"/>
                                        <p:tgtEl>
                                          <p:spTgt spid="27651">
                                            <p:txEl>
                                              <p:pRg st="10" end="10"/>
                                            </p:txEl>
                                          </p:spTgt>
                                        </p:tgtEl>
                                        <p:attrNameLst>
                                          <p:attrName>ppt_h</p:attrName>
                                        </p:attrNameLst>
                                      </p:cBhvr>
                                      <p:tavLst>
                                        <p:tav tm="0">
                                          <p:val>
                                            <p:fltVal val="0"/>
                                          </p:val>
                                        </p:tav>
                                        <p:tav tm="100000">
                                          <p:val>
                                            <p:strVal val="#ppt_h"/>
                                          </p:val>
                                        </p:tav>
                                      </p:tavLst>
                                    </p:anim>
                                    <p:animEffect transition="in" filter="fade">
                                      <p:cBhvr>
                                        <p:cTn id="70" dur="500"/>
                                        <p:tgtEl>
                                          <p:spTgt spid="27651">
                                            <p:txEl>
                                              <p:pRg st="10" end="10"/>
                                            </p:txEl>
                                          </p:spTgt>
                                        </p:tgtEl>
                                      </p:cBhvr>
                                    </p:animEffect>
                                  </p:childTnLst>
                                </p:cTn>
                              </p:par>
                              <p:par>
                                <p:cTn id="71" presetID="1" presetClass="entr" presetSubtype="0" fill="hold" nodeType="withEffect">
                                  <p:stCondLst>
                                    <p:cond delay="0"/>
                                  </p:stCondLst>
                                  <p:childTnLst>
                                    <p:set>
                                      <p:cBhvr>
                                        <p:cTn id="72" dur="1" fill="hold">
                                          <p:stCondLst>
                                            <p:cond delay="0"/>
                                          </p:stCondLst>
                                        </p:cTn>
                                        <p:tgtEl>
                                          <p:spTgt spid="2765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0" grpId="0"/>
    </p:bldLst>
  </p:timing>
</p:sld>
</file>

<file path=ppt/slides/slide26.xml><?xml version="1.0" encoding="utf-8"?>
<p:sld xmlns:a="http://schemas.openxmlformats.org/drawingml/2006/main" xmlns:r="http://schemas.openxmlformats.org/officeDocument/2006/relationships" xmlns:p="http://schemas.openxmlformats.org/presentationml/2006/main">
  <p:cSld>
    <p:bg>
      <p:bgPr>
        <a:gradFill rotWithShape="0">
          <a:gsLst>
            <a:gs pos="0">
              <a:srgbClr val="CB7EEE"/>
            </a:gs>
            <a:gs pos="100000">
              <a:srgbClr val="5E3A6E"/>
            </a:gs>
          </a:gsLst>
          <a:lin ang="5400000" scaled="1"/>
        </a:gradFill>
        <a:effectLst/>
      </p:bgPr>
    </p:bg>
    <p:spTree>
      <p:nvGrpSpPr>
        <p:cNvPr id="1" name=""/>
        <p:cNvGrpSpPr/>
        <p:nvPr/>
      </p:nvGrpSpPr>
      <p:grpSpPr>
        <a:xfrm>
          <a:off x="0" y="0"/>
          <a:ext cx="0" cy="0"/>
          <a:chOff x="0" y="0"/>
          <a:chExt cx="0" cy="0"/>
        </a:xfrm>
      </p:grpSpPr>
      <p:sp>
        <p:nvSpPr>
          <p:cNvPr id="28675" name="Rectangle 3"/>
          <p:cNvSpPr>
            <a:spLocks noGrp="1" noChangeArrowheads="1"/>
          </p:cNvSpPr>
          <p:nvPr>
            <p:ph type="body" idx="1"/>
          </p:nvPr>
        </p:nvSpPr>
        <p:spPr>
          <a:xfrm>
            <a:off x="304800" y="381000"/>
            <a:ext cx="8229600" cy="5745163"/>
          </a:xfrm>
        </p:spPr>
        <p:txBody>
          <a:bodyPr/>
          <a:lstStyle/>
          <a:p>
            <a:pPr eaLnBrk="1" hangingPunct="1"/>
            <a:r>
              <a:rPr lang="en-US" dirty="0" smtClean="0"/>
              <a:t>The Code of chivalry</a:t>
            </a:r>
          </a:p>
          <a:p>
            <a:pPr lvl="1" eaLnBrk="1" hangingPunct="1"/>
            <a:r>
              <a:rPr lang="en-US" dirty="0" smtClean="0"/>
              <a:t>Brave in battle</a:t>
            </a:r>
          </a:p>
          <a:p>
            <a:pPr lvl="1" eaLnBrk="1" hangingPunct="1"/>
            <a:r>
              <a:rPr lang="en-US" dirty="0" smtClean="0"/>
              <a:t>Honest</a:t>
            </a:r>
          </a:p>
          <a:p>
            <a:pPr lvl="1" eaLnBrk="1" hangingPunct="1"/>
            <a:r>
              <a:rPr lang="en-US" dirty="0" smtClean="0"/>
              <a:t>Generous</a:t>
            </a:r>
          </a:p>
          <a:p>
            <a:pPr lvl="1" eaLnBrk="1" hangingPunct="1"/>
            <a:r>
              <a:rPr lang="en-US" dirty="0" smtClean="0"/>
              <a:t>Loyal</a:t>
            </a:r>
          </a:p>
          <a:p>
            <a:pPr lvl="1" eaLnBrk="1" hangingPunct="1"/>
            <a:r>
              <a:rPr lang="en-US" dirty="0" smtClean="0"/>
              <a:t>Influence by the church</a:t>
            </a:r>
          </a:p>
          <a:p>
            <a:pPr eaLnBrk="1" hangingPunct="1"/>
            <a:r>
              <a:rPr lang="en-US" dirty="0" smtClean="0">
                <a:solidFill>
                  <a:schemeClr val="bg1"/>
                </a:solidFill>
              </a:rPr>
              <a:t>Tournaments and jousts</a:t>
            </a:r>
          </a:p>
          <a:p>
            <a:pPr lvl="1" eaLnBrk="1" hangingPunct="1"/>
            <a:r>
              <a:rPr lang="en-US" dirty="0" smtClean="0">
                <a:solidFill>
                  <a:schemeClr val="bg1"/>
                </a:solidFill>
              </a:rPr>
              <a:t>Practices for war</a:t>
            </a:r>
          </a:p>
          <a:p>
            <a:pPr lvl="1" eaLnBrk="1" hangingPunct="1"/>
            <a:r>
              <a:rPr lang="en-US" dirty="0" smtClean="0">
                <a:solidFill>
                  <a:schemeClr val="bg1"/>
                </a:solidFill>
              </a:rPr>
              <a:t>Jousts between</a:t>
            </a:r>
          </a:p>
          <a:p>
            <a:pPr lvl="1" eaLnBrk="1" hangingPunct="1">
              <a:buFontTx/>
              <a:buNone/>
            </a:pPr>
            <a:r>
              <a:rPr lang="en-US" dirty="0" smtClean="0">
                <a:solidFill>
                  <a:schemeClr val="bg1"/>
                </a:solidFill>
              </a:rPr>
              <a:t>	 two knights</a:t>
            </a:r>
          </a:p>
          <a:p>
            <a:pPr lvl="1" eaLnBrk="1" hangingPunct="1">
              <a:buFontTx/>
              <a:buNone/>
            </a:pPr>
            <a:endParaRPr lang="en-US" dirty="0" smtClean="0"/>
          </a:p>
        </p:txBody>
      </p:sp>
      <p:sp>
        <p:nvSpPr>
          <p:cNvPr id="28676" name="WordArt 4"/>
          <p:cNvSpPr>
            <a:spLocks noChangeArrowheads="1" noChangeShapeType="1" noTextEdit="1"/>
          </p:cNvSpPr>
          <p:nvPr/>
        </p:nvSpPr>
        <p:spPr bwMode="auto">
          <a:xfrm>
            <a:off x="4572000" y="914400"/>
            <a:ext cx="4343400" cy="1905000"/>
          </a:xfrm>
          <a:prstGeom prst="rect">
            <a:avLst/>
          </a:prstGeom>
        </p:spPr>
        <p:txBody>
          <a:bodyPr wrap="none" fromWordArt="1">
            <a:prstTxWarp prst="textPlain">
              <a:avLst>
                <a:gd name="adj" fmla="val 50000"/>
              </a:avLst>
            </a:prstTxWarp>
          </a:bodyPr>
          <a:lstStyle/>
          <a:p>
            <a:pPr algn="ctr">
              <a:defRPr/>
            </a:pPr>
            <a:r>
              <a:rPr lang="en-US" sz="3600" kern="10" dirty="0">
                <a:ln w="9525">
                  <a:solidFill>
                    <a:srgbClr val="000000"/>
                  </a:solidFill>
                  <a:round/>
                  <a:headEnd/>
                  <a:tailEnd/>
                </a:ln>
                <a:solidFill>
                  <a:srgbClr val="FF0000"/>
                </a:solidFill>
                <a:latin typeface="Arial Black"/>
              </a:rPr>
              <a:t>Does this remind you of any </a:t>
            </a:r>
          </a:p>
          <a:p>
            <a:pPr algn="ctr">
              <a:buFontTx/>
              <a:buNone/>
              <a:defRPr/>
            </a:pPr>
            <a:r>
              <a:rPr lang="en-US" sz="3600" kern="10" dirty="0">
                <a:ln w="9525">
                  <a:solidFill>
                    <a:srgbClr val="000000"/>
                  </a:solidFill>
                  <a:round/>
                  <a:headEnd/>
                  <a:tailEnd/>
                </a:ln>
                <a:solidFill>
                  <a:srgbClr val="FF0000"/>
                </a:solidFill>
                <a:latin typeface="Arial Black"/>
              </a:rPr>
              <a:t>other group in history???</a:t>
            </a:r>
          </a:p>
        </p:txBody>
      </p:sp>
      <p:pic>
        <p:nvPicPr>
          <p:cNvPr id="28680" name="Picture 8" descr="joust-2"/>
          <p:cNvPicPr>
            <a:picLocks noChangeAspect="1" noChangeArrowheads="1"/>
          </p:cNvPicPr>
          <p:nvPr/>
        </p:nvPicPr>
        <p:blipFill>
          <a:blip r:embed="rId2" cstate="print"/>
          <a:srcRect/>
          <a:stretch>
            <a:fillRect/>
          </a:stretch>
        </p:blipFill>
        <p:spPr bwMode="auto">
          <a:xfrm>
            <a:off x="4572000" y="4117975"/>
            <a:ext cx="4114800" cy="27400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28675">
                                            <p:txEl>
                                              <p:pRg st="0" end="0"/>
                                            </p:txEl>
                                          </p:spTgt>
                                        </p:tgtEl>
                                        <p:attrNameLst>
                                          <p:attrName>style.visibility</p:attrName>
                                        </p:attrNameLst>
                                      </p:cBhvr>
                                      <p:to>
                                        <p:strVal val="visible"/>
                                      </p:to>
                                    </p:set>
                                    <p:anim calcmode="lin" valueType="num">
                                      <p:cBhvr>
                                        <p:cTn id="7" dur="500" fill="hold"/>
                                        <p:tgtEl>
                                          <p:spTgt spid="28675">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28675">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28675">
                                            <p:txEl>
                                              <p:pRg st="0" end="0"/>
                                            </p:txEl>
                                          </p:spTgt>
                                        </p:tgtEl>
                                      </p:cBhvr>
                                    </p:animEffect>
                                  </p:childTnLst>
                                </p:cTn>
                              </p:par>
                              <p:par>
                                <p:cTn id="10" presetID="53" presetClass="entr" presetSubtype="0" fill="hold" nodeType="withEffect">
                                  <p:stCondLst>
                                    <p:cond delay="0"/>
                                  </p:stCondLst>
                                  <p:childTnLst>
                                    <p:set>
                                      <p:cBhvr>
                                        <p:cTn id="11" dur="1" fill="hold">
                                          <p:stCondLst>
                                            <p:cond delay="0"/>
                                          </p:stCondLst>
                                        </p:cTn>
                                        <p:tgtEl>
                                          <p:spTgt spid="28675">
                                            <p:txEl>
                                              <p:pRg st="1" end="1"/>
                                            </p:txEl>
                                          </p:spTgt>
                                        </p:tgtEl>
                                        <p:attrNameLst>
                                          <p:attrName>style.visibility</p:attrName>
                                        </p:attrNameLst>
                                      </p:cBhvr>
                                      <p:to>
                                        <p:strVal val="visible"/>
                                      </p:to>
                                    </p:set>
                                    <p:anim calcmode="lin" valueType="num">
                                      <p:cBhvr>
                                        <p:cTn id="12" dur="500" fill="hold"/>
                                        <p:tgtEl>
                                          <p:spTgt spid="28675">
                                            <p:txEl>
                                              <p:pRg st="1" end="1"/>
                                            </p:txEl>
                                          </p:spTgt>
                                        </p:tgtEl>
                                        <p:attrNameLst>
                                          <p:attrName>ppt_w</p:attrName>
                                        </p:attrNameLst>
                                      </p:cBhvr>
                                      <p:tavLst>
                                        <p:tav tm="0">
                                          <p:val>
                                            <p:fltVal val="0"/>
                                          </p:val>
                                        </p:tav>
                                        <p:tav tm="100000">
                                          <p:val>
                                            <p:strVal val="#ppt_w"/>
                                          </p:val>
                                        </p:tav>
                                      </p:tavLst>
                                    </p:anim>
                                    <p:anim calcmode="lin" valueType="num">
                                      <p:cBhvr>
                                        <p:cTn id="13" dur="500" fill="hold"/>
                                        <p:tgtEl>
                                          <p:spTgt spid="28675">
                                            <p:txEl>
                                              <p:pRg st="1" end="1"/>
                                            </p:txEl>
                                          </p:spTgt>
                                        </p:tgtEl>
                                        <p:attrNameLst>
                                          <p:attrName>ppt_h</p:attrName>
                                        </p:attrNameLst>
                                      </p:cBhvr>
                                      <p:tavLst>
                                        <p:tav tm="0">
                                          <p:val>
                                            <p:fltVal val="0"/>
                                          </p:val>
                                        </p:tav>
                                        <p:tav tm="100000">
                                          <p:val>
                                            <p:strVal val="#ppt_h"/>
                                          </p:val>
                                        </p:tav>
                                      </p:tavLst>
                                    </p:anim>
                                    <p:animEffect transition="in" filter="fade">
                                      <p:cBhvr>
                                        <p:cTn id="14" dur="500"/>
                                        <p:tgtEl>
                                          <p:spTgt spid="28675">
                                            <p:txEl>
                                              <p:pRg st="1" end="1"/>
                                            </p:txEl>
                                          </p:spTgt>
                                        </p:tgtEl>
                                      </p:cBhvr>
                                    </p:animEffect>
                                  </p:childTnLst>
                                </p:cTn>
                              </p:par>
                              <p:par>
                                <p:cTn id="15" presetID="53" presetClass="entr" presetSubtype="0" fill="hold" nodeType="withEffect">
                                  <p:stCondLst>
                                    <p:cond delay="0"/>
                                  </p:stCondLst>
                                  <p:childTnLst>
                                    <p:set>
                                      <p:cBhvr>
                                        <p:cTn id="16" dur="1" fill="hold">
                                          <p:stCondLst>
                                            <p:cond delay="0"/>
                                          </p:stCondLst>
                                        </p:cTn>
                                        <p:tgtEl>
                                          <p:spTgt spid="28675">
                                            <p:txEl>
                                              <p:pRg st="2" end="2"/>
                                            </p:txEl>
                                          </p:spTgt>
                                        </p:tgtEl>
                                        <p:attrNameLst>
                                          <p:attrName>style.visibility</p:attrName>
                                        </p:attrNameLst>
                                      </p:cBhvr>
                                      <p:to>
                                        <p:strVal val="visible"/>
                                      </p:to>
                                    </p:set>
                                    <p:anim calcmode="lin" valueType="num">
                                      <p:cBhvr>
                                        <p:cTn id="17" dur="500" fill="hold"/>
                                        <p:tgtEl>
                                          <p:spTgt spid="28675">
                                            <p:txEl>
                                              <p:pRg st="2" end="2"/>
                                            </p:txEl>
                                          </p:spTgt>
                                        </p:tgtEl>
                                        <p:attrNameLst>
                                          <p:attrName>ppt_w</p:attrName>
                                        </p:attrNameLst>
                                      </p:cBhvr>
                                      <p:tavLst>
                                        <p:tav tm="0">
                                          <p:val>
                                            <p:fltVal val="0"/>
                                          </p:val>
                                        </p:tav>
                                        <p:tav tm="100000">
                                          <p:val>
                                            <p:strVal val="#ppt_w"/>
                                          </p:val>
                                        </p:tav>
                                      </p:tavLst>
                                    </p:anim>
                                    <p:anim calcmode="lin" valueType="num">
                                      <p:cBhvr>
                                        <p:cTn id="18" dur="500" fill="hold"/>
                                        <p:tgtEl>
                                          <p:spTgt spid="28675">
                                            <p:txEl>
                                              <p:pRg st="2" end="2"/>
                                            </p:txEl>
                                          </p:spTgt>
                                        </p:tgtEl>
                                        <p:attrNameLst>
                                          <p:attrName>ppt_h</p:attrName>
                                        </p:attrNameLst>
                                      </p:cBhvr>
                                      <p:tavLst>
                                        <p:tav tm="0">
                                          <p:val>
                                            <p:fltVal val="0"/>
                                          </p:val>
                                        </p:tav>
                                        <p:tav tm="100000">
                                          <p:val>
                                            <p:strVal val="#ppt_h"/>
                                          </p:val>
                                        </p:tav>
                                      </p:tavLst>
                                    </p:anim>
                                    <p:animEffect transition="in" filter="fade">
                                      <p:cBhvr>
                                        <p:cTn id="19" dur="500"/>
                                        <p:tgtEl>
                                          <p:spTgt spid="28675">
                                            <p:txEl>
                                              <p:pRg st="2" end="2"/>
                                            </p:txEl>
                                          </p:spTgt>
                                        </p:tgtEl>
                                      </p:cBhvr>
                                    </p:animEffect>
                                  </p:childTnLst>
                                </p:cTn>
                              </p:par>
                              <p:par>
                                <p:cTn id="20" presetID="53" presetClass="entr" presetSubtype="0" fill="hold" nodeType="withEffect">
                                  <p:stCondLst>
                                    <p:cond delay="0"/>
                                  </p:stCondLst>
                                  <p:childTnLst>
                                    <p:set>
                                      <p:cBhvr>
                                        <p:cTn id="21" dur="1" fill="hold">
                                          <p:stCondLst>
                                            <p:cond delay="0"/>
                                          </p:stCondLst>
                                        </p:cTn>
                                        <p:tgtEl>
                                          <p:spTgt spid="28675">
                                            <p:txEl>
                                              <p:pRg st="3" end="3"/>
                                            </p:txEl>
                                          </p:spTgt>
                                        </p:tgtEl>
                                        <p:attrNameLst>
                                          <p:attrName>style.visibility</p:attrName>
                                        </p:attrNameLst>
                                      </p:cBhvr>
                                      <p:to>
                                        <p:strVal val="visible"/>
                                      </p:to>
                                    </p:set>
                                    <p:anim calcmode="lin" valueType="num">
                                      <p:cBhvr>
                                        <p:cTn id="22" dur="500" fill="hold"/>
                                        <p:tgtEl>
                                          <p:spTgt spid="28675">
                                            <p:txEl>
                                              <p:pRg st="3" end="3"/>
                                            </p:txEl>
                                          </p:spTgt>
                                        </p:tgtEl>
                                        <p:attrNameLst>
                                          <p:attrName>ppt_w</p:attrName>
                                        </p:attrNameLst>
                                      </p:cBhvr>
                                      <p:tavLst>
                                        <p:tav tm="0">
                                          <p:val>
                                            <p:fltVal val="0"/>
                                          </p:val>
                                        </p:tav>
                                        <p:tav tm="100000">
                                          <p:val>
                                            <p:strVal val="#ppt_w"/>
                                          </p:val>
                                        </p:tav>
                                      </p:tavLst>
                                    </p:anim>
                                    <p:anim calcmode="lin" valueType="num">
                                      <p:cBhvr>
                                        <p:cTn id="23" dur="500" fill="hold"/>
                                        <p:tgtEl>
                                          <p:spTgt spid="28675">
                                            <p:txEl>
                                              <p:pRg st="3" end="3"/>
                                            </p:txEl>
                                          </p:spTgt>
                                        </p:tgtEl>
                                        <p:attrNameLst>
                                          <p:attrName>ppt_h</p:attrName>
                                        </p:attrNameLst>
                                      </p:cBhvr>
                                      <p:tavLst>
                                        <p:tav tm="0">
                                          <p:val>
                                            <p:fltVal val="0"/>
                                          </p:val>
                                        </p:tav>
                                        <p:tav tm="100000">
                                          <p:val>
                                            <p:strVal val="#ppt_h"/>
                                          </p:val>
                                        </p:tav>
                                      </p:tavLst>
                                    </p:anim>
                                    <p:animEffect transition="in" filter="fade">
                                      <p:cBhvr>
                                        <p:cTn id="24" dur="500"/>
                                        <p:tgtEl>
                                          <p:spTgt spid="28675">
                                            <p:txEl>
                                              <p:pRg st="3" end="3"/>
                                            </p:txEl>
                                          </p:spTgt>
                                        </p:tgtEl>
                                      </p:cBhvr>
                                    </p:animEffect>
                                  </p:childTnLst>
                                </p:cTn>
                              </p:par>
                              <p:par>
                                <p:cTn id="25" presetID="53" presetClass="entr" presetSubtype="0" fill="hold" nodeType="withEffect">
                                  <p:stCondLst>
                                    <p:cond delay="0"/>
                                  </p:stCondLst>
                                  <p:childTnLst>
                                    <p:set>
                                      <p:cBhvr>
                                        <p:cTn id="26" dur="1" fill="hold">
                                          <p:stCondLst>
                                            <p:cond delay="0"/>
                                          </p:stCondLst>
                                        </p:cTn>
                                        <p:tgtEl>
                                          <p:spTgt spid="28675">
                                            <p:txEl>
                                              <p:pRg st="4" end="4"/>
                                            </p:txEl>
                                          </p:spTgt>
                                        </p:tgtEl>
                                        <p:attrNameLst>
                                          <p:attrName>style.visibility</p:attrName>
                                        </p:attrNameLst>
                                      </p:cBhvr>
                                      <p:to>
                                        <p:strVal val="visible"/>
                                      </p:to>
                                    </p:set>
                                    <p:anim calcmode="lin" valueType="num">
                                      <p:cBhvr>
                                        <p:cTn id="27" dur="500" fill="hold"/>
                                        <p:tgtEl>
                                          <p:spTgt spid="28675">
                                            <p:txEl>
                                              <p:pRg st="4" end="4"/>
                                            </p:txEl>
                                          </p:spTgt>
                                        </p:tgtEl>
                                        <p:attrNameLst>
                                          <p:attrName>ppt_w</p:attrName>
                                        </p:attrNameLst>
                                      </p:cBhvr>
                                      <p:tavLst>
                                        <p:tav tm="0">
                                          <p:val>
                                            <p:fltVal val="0"/>
                                          </p:val>
                                        </p:tav>
                                        <p:tav tm="100000">
                                          <p:val>
                                            <p:strVal val="#ppt_w"/>
                                          </p:val>
                                        </p:tav>
                                      </p:tavLst>
                                    </p:anim>
                                    <p:anim calcmode="lin" valueType="num">
                                      <p:cBhvr>
                                        <p:cTn id="28" dur="500" fill="hold"/>
                                        <p:tgtEl>
                                          <p:spTgt spid="28675">
                                            <p:txEl>
                                              <p:pRg st="4" end="4"/>
                                            </p:txEl>
                                          </p:spTgt>
                                        </p:tgtEl>
                                        <p:attrNameLst>
                                          <p:attrName>ppt_h</p:attrName>
                                        </p:attrNameLst>
                                      </p:cBhvr>
                                      <p:tavLst>
                                        <p:tav tm="0">
                                          <p:val>
                                            <p:fltVal val="0"/>
                                          </p:val>
                                        </p:tav>
                                        <p:tav tm="100000">
                                          <p:val>
                                            <p:strVal val="#ppt_h"/>
                                          </p:val>
                                        </p:tav>
                                      </p:tavLst>
                                    </p:anim>
                                    <p:animEffect transition="in" filter="fade">
                                      <p:cBhvr>
                                        <p:cTn id="29" dur="500"/>
                                        <p:tgtEl>
                                          <p:spTgt spid="28675">
                                            <p:txEl>
                                              <p:pRg st="4" end="4"/>
                                            </p:txEl>
                                          </p:spTgt>
                                        </p:tgtEl>
                                      </p:cBhvr>
                                    </p:animEffect>
                                  </p:childTnLst>
                                </p:cTn>
                              </p:par>
                              <p:par>
                                <p:cTn id="30" presetID="53" presetClass="entr" presetSubtype="0" fill="hold" nodeType="withEffect">
                                  <p:stCondLst>
                                    <p:cond delay="0"/>
                                  </p:stCondLst>
                                  <p:childTnLst>
                                    <p:set>
                                      <p:cBhvr>
                                        <p:cTn id="31" dur="1" fill="hold">
                                          <p:stCondLst>
                                            <p:cond delay="0"/>
                                          </p:stCondLst>
                                        </p:cTn>
                                        <p:tgtEl>
                                          <p:spTgt spid="28675">
                                            <p:txEl>
                                              <p:pRg st="5" end="5"/>
                                            </p:txEl>
                                          </p:spTgt>
                                        </p:tgtEl>
                                        <p:attrNameLst>
                                          <p:attrName>style.visibility</p:attrName>
                                        </p:attrNameLst>
                                      </p:cBhvr>
                                      <p:to>
                                        <p:strVal val="visible"/>
                                      </p:to>
                                    </p:set>
                                    <p:anim calcmode="lin" valueType="num">
                                      <p:cBhvr>
                                        <p:cTn id="32" dur="500" fill="hold"/>
                                        <p:tgtEl>
                                          <p:spTgt spid="28675">
                                            <p:txEl>
                                              <p:pRg st="5" end="5"/>
                                            </p:txEl>
                                          </p:spTgt>
                                        </p:tgtEl>
                                        <p:attrNameLst>
                                          <p:attrName>ppt_w</p:attrName>
                                        </p:attrNameLst>
                                      </p:cBhvr>
                                      <p:tavLst>
                                        <p:tav tm="0">
                                          <p:val>
                                            <p:fltVal val="0"/>
                                          </p:val>
                                        </p:tav>
                                        <p:tav tm="100000">
                                          <p:val>
                                            <p:strVal val="#ppt_w"/>
                                          </p:val>
                                        </p:tav>
                                      </p:tavLst>
                                    </p:anim>
                                    <p:anim calcmode="lin" valueType="num">
                                      <p:cBhvr>
                                        <p:cTn id="33" dur="500" fill="hold"/>
                                        <p:tgtEl>
                                          <p:spTgt spid="28675">
                                            <p:txEl>
                                              <p:pRg st="5" end="5"/>
                                            </p:txEl>
                                          </p:spTgt>
                                        </p:tgtEl>
                                        <p:attrNameLst>
                                          <p:attrName>ppt_h</p:attrName>
                                        </p:attrNameLst>
                                      </p:cBhvr>
                                      <p:tavLst>
                                        <p:tav tm="0">
                                          <p:val>
                                            <p:fltVal val="0"/>
                                          </p:val>
                                        </p:tav>
                                        <p:tav tm="100000">
                                          <p:val>
                                            <p:strVal val="#ppt_h"/>
                                          </p:val>
                                        </p:tav>
                                      </p:tavLst>
                                    </p:anim>
                                    <p:animEffect transition="in" filter="fade">
                                      <p:cBhvr>
                                        <p:cTn id="34" dur="500"/>
                                        <p:tgtEl>
                                          <p:spTgt spid="28675">
                                            <p:txEl>
                                              <p:pRg st="5" end="5"/>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58" presetClass="entr" presetSubtype="0" accel="100000" fill="hold" nodeType="clickEffect">
                                  <p:stCondLst>
                                    <p:cond delay="0"/>
                                  </p:stCondLst>
                                  <p:childTnLst>
                                    <p:set>
                                      <p:cBhvr>
                                        <p:cTn id="38" dur="1" fill="hold">
                                          <p:stCondLst>
                                            <p:cond delay="0"/>
                                          </p:stCondLst>
                                        </p:cTn>
                                        <p:tgtEl>
                                          <p:spTgt spid="28676"/>
                                        </p:tgtEl>
                                        <p:attrNameLst>
                                          <p:attrName>style.visibility</p:attrName>
                                        </p:attrNameLst>
                                      </p:cBhvr>
                                      <p:to>
                                        <p:strVal val="visible"/>
                                      </p:to>
                                    </p:set>
                                    <p:anim calcmode="lin" valueType="num">
                                      <p:cBhvr>
                                        <p:cTn id="39" dur="500" fill="hold"/>
                                        <p:tgtEl>
                                          <p:spTgt spid="28676"/>
                                        </p:tgtEl>
                                        <p:attrNameLst>
                                          <p:attrName>ppt_w</p:attrName>
                                        </p:attrNameLst>
                                      </p:cBhvr>
                                      <p:tavLst>
                                        <p:tav tm="0">
                                          <p:val>
                                            <p:strVal val="#ppt_w*2.5"/>
                                          </p:val>
                                        </p:tav>
                                        <p:tav tm="100000">
                                          <p:val>
                                            <p:strVal val="#ppt_w"/>
                                          </p:val>
                                        </p:tav>
                                      </p:tavLst>
                                    </p:anim>
                                    <p:anim calcmode="lin" valueType="num">
                                      <p:cBhvr>
                                        <p:cTn id="40" dur="500" fill="hold"/>
                                        <p:tgtEl>
                                          <p:spTgt spid="28676"/>
                                        </p:tgtEl>
                                        <p:attrNameLst>
                                          <p:attrName>ppt_h</p:attrName>
                                        </p:attrNameLst>
                                      </p:cBhvr>
                                      <p:tavLst>
                                        <p:tav tm="0">
                                          <p:val>
                                            <p:strVal val="#ppt_h*0.01"/>
                                          </p:val>
                                        </p:tav>
                                        <p:tav tm="100000">
                                          <p:val>
                                            <p:strVal val="#ppt_h"/>
                                          </p:val>
                                        </p:tav>
                                      </p:tavLst>
                                    </p:anim>
                                    <p:anim calcmode="lin" valueType="num">
                                      <p:cBhvr>
                                        <p:cTn id="41" dur="500" fill="hold"/>
                                        <p:tgtEl>
                                          <p:spTgt spid="28676"/>
                                        </p:tgtEl>
                                        <p:attrNameLst>
                                          <p:attrName>ppt_x</p:attrName>
                                        </p:attrNameLst>
                                      </p:cBhvr>
                                      <p:tavLst>
                                        <p:tav tm="0">
                                          <p:val>
                                            <p:strVal val="#ppt_x"/>
                                          </p:val>
                                        </p:tav>
                                        <p:tav tm="100000">
                                          <p:val>
                                            <p:strVal val="#ppt_x"/>
                                          </p:val>
                                        </p:tav>
                                      </p:tavLst>
                                    </p:anim>
                                    <p:anim calcmode="lin" valueType="num">
                                      <p:cBhvr>
                                        <p:cTn id="42" dur="500" fill="hold"/>
                                        <p:tgtEl>
                                          <p:spTgt spid="28676"/>
                                        </p:tgtEl>
                                        <p:attrNameLst>
                                          <p:attrName>ppt_y</p:attrName>
                                        </p:attrNameLst>
                                      </p:cBhvr>
                                      <p:tavLst>
                                        <p:tav tm="0">
                                          <p:val>
                                            <p:strVal val="#ppt_h+1"/>
                                          </p:val>
                                        </p:tav>
                                        <p:tav tm="100000">
                                          <p:val>
                                            <p:strVal val="#ppt_y"/>
                                          </p:val>
                                        </p:tav>
                                      </p:tavLst>
                                    </p:anim>
                                    <p:animEffect transition="in" filter="fade">
                                      <p:cBhvr>
                                        <p:cTn id="43" dur="500"/>
                                        <p:tgtEl>
                                          <p:spTgt spid="28676"/>
                                        </p:tgtEl>
                                      </p:cBhvr>
                                    </p:animEffect>
                                  </p:childTnLst>
                                </p:cTn>
                              </p:par>
                            </p:childTnLst>
                          </p:cTn>
                        </p:par>
                      </p:childTnLst>
                    </p:cTn>
                  </p:par>
                  <p:par>
                    <p:cTn id="44" fill="hold">
                      <p:stCondLst>
                        <p:cond delay="indefinite"/>
                      </p:stCondLst>
                      <p:childTnLst>
                        <p:par>
                          <p:cTn id="45" fill="hold">
                            <p:stCondLst>
                              <p:cond delay="0"/>
                            </p:stCondLst>
                            <p:childTnLst>
                              <p:par>
                                <p:cTn id="46" presetID="53" presetClass="entr" presetSubtype="0" fill="hold" nodeType="clickEffect">
                                  <p:stCondLst>
                                    <p:cond delay="0"/>
                                  </p:stCondLst>
                                  <p:childTnLst>
                                    <p:set>
                                      <p:cBhvr>
                                        <p:cTn id="47" dur="1" fill="hold">
                                          <p:stCondLst>
                                            <p:cond delay="0"/>
                                          </p:stCondLst>
                                        </p:cTn>
                                        <p:tgtEl>
                                          <p:spTgt spid="28675">
                                            <p:txEl>
                                              <p:pRg st="6" end="6"/>
                                            </p:txEl>
                                          </p:spTgt>
                                        </p:tgtEl>
                                        <p:attrNameLst>
                                          <p:attrName>style.visibility</p:attrName>
                                        </p:attrNameLst>
                                      </p:cBhvr>
                                      <p:to>
                                        <p:strVal val="visible"/>
                                      </p:to>
                                    </p:set>
                                    <p:anim calcmode="lin" valueType="num">
                                      <p:cBhvr>
                                        <p:cTn id="48" dur="500" fill="hold"/>
                                        <p:tgtEl>
                                          <p:spTgt spid="28675">
                                            <p:txEl>
                                              <p:pRg st="6" end="6"/>
                                            </p:txEl>
                                          </p:spTgt>
                                        </p:tgtEl>
                                        <p:attrNameLst>
                                          <p:attrName>ppt_w</p:attrName>
                                        </p:attrNameLst>
                                      </p:cBhvr>
                                      <p:tavLst>
                                        <p:tav tm="0">
                                          <p:val>
                                            <p:fltVal val="0"/>
                                          </p:val>
                                        </p:tav>
                                        <p:tav tm="100000">
                                          <p:val>
                                            <p:strVal val="#ppt_w"/>
                                          </p:val>
                                        </p:tav>
                                      </p:tavLst>
                                    </p:anim>
                                    <p:anim calcmode="lin" valueType="num">
                                      <p:cBhvr>
                                        <p:cTn id="49" dur="500" fill="hold"/>
                                        <p:tgtEl>
                                          <p:spTgt spid="28675">
                                            <p:txEl>
                                              <p:pRg st="6" end="6"/>
                                            </p:txEl>
                                          </p:spTgt>
                                        </p:tgtEl>
                                        <p:attrNameLst>
                                          <p:attrName>ppt_h</p:attrName>
                                        </p:attrNameLst>
                                      </p:cBhvr>
                                      <p:tavLst>
                                        <p:tav tm="0">
                                          <p:val>
                                            <p:fltVal val="0"/>
                                          </p:val>
                                        </p:tav>
                                        <p:tav tm="100000">
                                          <p:val>
                                            <p:strVal val="#ppt_h"/>
                                          </p:val>
                                        </p:tav>
                                      </p:tavLst>
                                    </p:anim>
                                    <p:animEffect transition="in" filter="fade">
                                      <p:cBhvr>
                                        <p:cTn id="50" dur="500"/>
                                        <p:tgtEl>
                                          <p:spTgt spid="28675">
                                            <p:txEl>
                                              <p:pRg st="6" end="6"/>
                                            </p:txEl>
                                          </p:spTgt>
                                        </p:tgtEl>
                                      </p:cBhvr>
                                    </p:animEffect>
                                  </p:childTnLst>
                                </p:cTn>
                              </p:par>
                              <p:par>
                                <p:cTn id="51" presetID="53" presetClass="entr" presetSubtype="0" fill="hold" nodeType="withEffect">
                                  <p:stCondLst>
                                    <p:cond delay="0"/>
                                  </p:stCondLst>
                                  <p:childTnLst>
                                    <p:set>
                                      <p:cBhvr>
                                        <p:cTn id="52" dur="1" fill="hold">
                                          <p:stCondLst>
                                            <p:cond delay="0"/>
                                          </p:stCondLst>
                                        </p:cTn>
                                        <p:tgtEl>
                                          <p:spTgt spid="28675">
                                            <p:txEl>
                                              <p:pRg st="7" end="7"/>
                                            </p:txEl>
                                          </p:spTgt>
                                        </p:tgtEl>
                                        <p:attrNameLst>
                                          <p:attrName>style.visibility</p:attrName>
                                        </p:attrNameLst>
                                      </p:cBhvr>
                                      <p:to>
                                        <p:strVal val="visible"/>
                                      </p:to>
                                    </p:set>
                                    <p:anim calcmode="lin" valueType="num">
                                      <p:cBhvr>
                                        <p:cTn id="53" dur="500" fill="hold"/>
                                        <p:tgtEl>
                                          <p:spTgt spid="28675">
                                            <p:txEl>
                                              <p:pRg st="7" end="7"/>
                                            </p:txEl>
                                          </p:spTgt>
                                        </p:tgtEl>
                                        <p:attrNameLst>
                                          <p:attrName>ppt_w</p:attrName>
                                        </p:attrNameLst>
                                      </p:cBhvr>
                                      <p:tavLst>
                                        <p:tav tm="0">
                                          <p:val>
                                            <p:fltVal val="0"/>
                                          </p:val>
                                        </p:tav>
                                        <p:tav tm="100000">
                                          <p:val>
                                            <p:strVal val="#ppt_w"/>
                                          </p:val>
                                        </p:tav>
                                      </p:tavLst>
                                    </p:anim>
                                    <p:anim calcmode="lin" valueType="num">
                                      <p:cBhvr>
                                        <p:cTn id="54" dur="500" fill="hold"/>
                                        <p:tgtEl>
                                          <p:spTgt spid="28675">
                                            <p:txEl>
                                              <p:pRg st="7" end="7"/>
                                            </p:txEl>
                                          </p:spTgt>
                                        </p:tgtEl>
                                        <p:attrNameLst>
                                          <p:attrName>ppt_h</p:attrName>
                                        </p:attrNameLst>
                                      </p:cBhvr>
                                      <p:tavLst>
                                        <p:tav tm="0">
                                          <p:val>
                                            <p:fltVal val="0"/>
                                          </p:val>
                                        </p:tav>
                                        <p:tav tm="100000">
                                          <p:val>
                                            <p:strVal val="#ppt_h"/>
                                          </p:val>
                                        </p:tav>
                                      </p:tavLst>
                                    </p:anim>
                                    <p:animEffect transition="in" filter="fade">
                                      <p:cBhvr>
                                        <p:cTn id="55" dur="500"/>
                                        <p:tgtEl>
                                          <p:spTgt spid="28675">
                                            <p:txEl>
                                              <p:pRg st="7" end="7"/>
                                            </p:txEl>
                                          </p:spTgt>
                                        </p:tgtEl>
                                      </p:cBhvr>
                                    </p:animEffect>
                                  </p:childTnLst>
                                </p:cTn>
                              </p:par>
                              <p:par>
                                <p:cTn id="56" presetID="53" presetClass="entr" presetSubtype="0" fill="hold" nodeType="withEffect">
                                  <p:stCondLst>
                                    <p:cond delay="0"/>
                                  </p:stCondLst>
                                  <p:childTnLst>
                                    <p:set>
                                      <p:cBhvr>
                                        <p:cTn id="57" dur="1" fill="hold">
                                          <p:stCondLst>
                                            <p:cond delay="0"/>
                                          </p:stCondLst>
                                        </p:cTn>
                                        <p:tgtEl>
                                          <p:spTgt spid="28675">
                                            <p:txEl>
                                              <p:pRg st="8" end="8"/>
                                            </p:txEl>
                                          </p:spTgt>
                                        </p:tgtEl>
                                        <p:attrNameLst>
                                          <p:attrName>style.visibility</p:attrName>
                                        </p:attrNameLst>
                                      </p:cBhvr>
                                      <p:to>
                                        <p:strVal val="visible"/>
                                      </p:to>
                                    </p:set>
                                    <p:anim calcmode="lin" valueType="num">
                                      <p:cBhvr>
                                        <p:cTn id="58" dur="500" fill="hold"/>
                                        <p:tgtEl>
                                          <p:spTgt spid="28675">
                                            <p:txEl>
                                              <p:pRg st="8" end="8"/>
                                            </p:txEl>
                                          </p:spTgt>
                                        </p:tgtEl>
                                        <p:attrNameLst>
                                          <p:attrName>ppt_w</p:attrName>
                                        </p:attrNameLst>
                                      </p:cBhvr>
                                      <p:tavLst>
                                        <p:tav tm="0">
                                          <p:val>
                                            <p:fltVal val="0"/>
                                          </p:val>
                                        </p:tav>
                                        <p:tav tm="100000">
                                          <p:val>
                                            <p:strVal val="#ppt_w"/>
                                          </p:val>
                                        </p:tav>
                                      </p:tavLst>
                                    </p:anim>
                                    <p:anim calcmode="lin" valueType="num">
                                      <p:cBhvr>
                                        <p:cTn id="59" dur="500" fill="hold"/>
                                        <p:tgtEl>
                                          <p:spTgt spid="28675">
                                            <p:txEl>
                                              <p:pRg st="8" end="8"/>
                                            </p:txEl>
                                          </p:spTgt>
                                        </p:tgtEl>
                                        <p:attrNameLst>
                                          <p:attrName>ppt_h</p:attrName>
                                        </p:attrNameLst>
                                      </p:cBhvr>
                                      <p:tavLst>
                                        <p:tav tm="0">
                                          <p:val>
                                            <p:fltVal val="0"/>
                                          </p:val>
                                        </p:tav>
                                        <p:tav tm="100000">
                                          <p:val>
                                            <p:strVal val="#ppt_h"/>
                                          </p:val>
                                        </p:tav>
                                      </p:tavLst>
                                    </p:anim>
                                    <p:animEffect transition="in" filter="fade">
                                      <p:cBhvr>
                                        <p:cTn id="60" dur="500"/>
                                        <p:tgtEl>
                                          <p:spTgt spid="28675">
                                            <p:txEl>
                                              <p:pRg st="8" end="8"/>
                                            </p:txEl>
                                          </p:spTgt>
                                        </p:tgtEl>
                                      </p:cBhvr>
                                    </p:animEffect>
                                  </p:childTnLst>
                                </p:cTn>
                              </p:par>
                              <p:par>
                                <p:cTn id="61" presetID="53" presetClass="entr" presetSubtype="0" fill="hold" nodeType="withEffect">
                                  <p:stCondLst>
                                    <p:cond delay="0"/>
                                  </p:stCondLst>
                                  <p:childTnLst>
                                    <p:set>
                                      <p:cBhvr>
                                        <p:cTn id="62" dur="1" fill="hold">
                                          <p:stCondLst>
                                            <p:cond delay="0"/>
                                          </p:stCondLst>
                                        </p:cTn>
                                        <p:tgtEl>
                                          <p:spTgt spid="28675">
                                            <p:txEl>
                                              <p:pRg st="9" end="9"/>
                                            </p:txEl>
                                          </p:spTgt>
                                        </p:tgtEl>
                                        <p:attrNameLst>
                                          <p:attrName>style.visibility</p:attrName>
                                        </p:attrNameLst>
                                      </p:cBhvr>
                                      <p:to>
                                        <p:strVal val="visible"/>
                                      </p:to>
                                    </p:set>
                                    <p:anim calcmode="lin" valueType="num">
                                      <p:cBhvr>
                                        <p:cTn id="63" dur="500" fill="hold"/>
                                        <p:tgtEl>
                                          <p:spTgt spid="28675">
                                            <p:txEl>
                                              <p:pRg st="9" end="9"/>
                                            </p:txEl>
                                          </p:spTgt>
                                        </p:tgtEl>
                                        <p:attrNameLst>
                                          <p:attrName>ppt_w</p:attrName>
                                        </p:attrNameLst>
                                      </p:cBhvr>
                                      <p:tavLst>
                                        <p:tav tm="0">
                                          <p:val>
                                            <p:fltVal val="0"/>
                                          </p:val>
                                        </p:tav>
                                        <p:tav tm="100000">
                                          <p:val>
                                            <p:strVal val="#ppt_w"/>
                                          </p:val>
                                        </p:tav>
                                      </p:tavLst>
                                    </p:anim>
                                    <p:anim calcmode="lin" valueType="num">
                                      <p:cBhvr>
                                        <p:cTn id="64" dur="500" fill="hold"/>
                                        <p:tgtEl>
                                          <p:spTgt spid="28675">
                                            <p:txEl>
                                              <p:pRg st="9" end="9"/>
                                            </p:txEl>
                                          </p:spTgt>
                                        </p:tgtEl>
                                        <p:attrNameLst>
                                          <p:attrName>ppt_h</p:attrName>
                                        </p:attrNameLst>
                                      </p:cBhvr>
                                      <p:tavLst>
                                        <p:tav tm="0">
                                          <p:val>
                                            <p:fltVal val="0"/>
                                          </p:val>
                                        </p:tav>
                                        <p:tav tm="100000">
                                          <p:val>
                                            <p:strVal val="#ppt_h"/>
                                          </p:val>
                                        </p:tav>
                                      </p:tavLst>
                                    </p:anim>
                                    <p:animEffect transition="in" filter="fade">
                                      <p:cBhvr>
                                        <p:cTn id="65" dur="500"/>
                                        <p:tgtEl>
                                          <p:spTgt spid="28675">
                                            <p:txEl>
                                              <p:pRg st="9" end="9"/>
                                            </p:txEl>
                                          </p:spTgt>
                                        </p:tgtEl>
                                      </p:cBhvr>
                                    </p:animEffect>
                                  </p:childTnLst>
                                </p:cTn>
                              </p:par>
                              <p:par>
                                <p:cTn id="66" presetID="1" presetClass="entr" presetSubtype="0" fill="hold" nodeType="withEffect">
                                  <p:stCondLst>
                                    <p:cond delay="0"/>
                                  </p:stCondLst>
                                  <p:childTnLst>
                                    <p:set>
                                      <p:cBhvr>
                                        <p:cTn id="67" dur="1" fill="hold">
                                          <p:stCondLst>
                                            <p:cond delay="0"/>
                                          </p:stCondLst>
                                        </p:cTn>
                                        <p:tgtEl>
                                          <p:spTgt spid="2868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gradFill rotWithShape="0">
          <a:gsLst>
            <a:gs pos="0">
              <a:srgbClr val="CB7EEE"/>
            </a:gs>
            <a:gs pos="100000">
              <a:srgbClr val="5E3A6E"/>
            </a:gs>
          </a:gsLst>
          <a:lin ang="5400000" scaled="1"/>
        </a:grad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457200" y="1905000"/>
            <a:ext cx="8229600" cy="1935163"/>
          </a:xfrm>
        </p:spPr>
        <p:txBody>
          <a:bodyPr/>
          <a:lstStyle/>
          <a:p>
            <a:pPr eaLnBrk="1" hangingPunct="1"/>
            <a:r>
              <a:rPr lang="en-US" smtClean="0"/>
              <a:t>					The Manor</a:t>
            </a:r>
          </a:p>
        </p:txBody>
      </p:sp>
      <p:pic>
        <p:nvPicPr>
          <p:cNvPr id="29701" name="Picture 5" descr="Peasants working in manor fields">
            <a:hlinkClick r:id="rId2"/>
          </p:cNvPr>
          <p:cNvPicPr>
            <a:picLocks noChangeAspect="1" noChangeArrowheads="1"/>
          </p:cNvPicPr>
          <p:nvPr/>
        </p:nvPicPr>
        <p:blipFill>
          <a:blip r:embed="rId3" cstate="print"/>
          <a:srcRect/>
          <a:stretch>
            <a:fillRect/>
          </a:stretch>
        </p:blipFill>
        <p:spPr bwMode="auto">
          <a:xfrm>
            <a:off x="457200" y="685800"/>
            <a:ext cx="4762500" cy="57150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nodeType="clickEffect">
                                  <p:stCondLst>
                                    <p:cond delay="0"/>
                                  </p:stCondLst>
                                  <p:childTnLst>
                                    <p:set>
                                      <p:cBhvr>
                                        <p:cTn id="6" dur="1" fill="hold">
                                          <p:stCondLst>
                                            <p:cond delay="0"/>
                                          </p:stCondLst>
                                        </p:cTn>
                                        <p:tgtEl>
                                          <p:spTgt spid="29701"/>
                                        </p:tgtEl>
                                        <p:attrNameLst>
                                          <p:attrName>style.visibility</p:attrName>
                                        </p:attrNameLst>
                                      </p:cBhvr>
                                      <p:to>
                                        <p:strVal val="visible"/>
                                      </p:to>
                                    </p:set>
                                    <p:animEffect transition="in" filter="fade">
                                      <p:cBhvr>
                                        <p:cTn id="7" dur="770" decel="100000"/>
                                        <p:tgtEl>
                                          <p:spTgt spid="29701"/>
                                        </p:tgtEl>
                                      </p:cBhvr>
                                    </p:animEffect>
                                    <p:animScale>
                                      <p:cBhvr>
                                        <p:cTn id="8" dur="770" decel="100000"/>
                                        <p:tgtEl>
                                          <p:spTgt spid="29701"/>
                                        </p:tgtEl>
                                      </p:cBhvr>
                                      <p:from x="10000" y="10000"/>
                                      <p:to x="200000" y="450000"/>
                                    </p:animScale>
                                    <p:animScale>
                                      <p:cBhvr>
                                        <p:cTn id="9" dur="1230" accel="100000" fill="hold">
                                          <p:stCondLst>
                                            <p:cond delay="770"/>
                                          </p:stCondLst>
                                        </p:cTn>
                                        <p:tgtEl>
                                          <p:spTgt spid="29701"/>
                                        </p:tgtEl>
                                      </p:cBhvr>
                                      <p:from x="200000" y="450000"/>
                                      <p:to x="100000" y="100000"/>
                                    </p:animScale>
                                    <p:set>
                                      <p:cBhvr>
                                        <p:cTn id="10" dur="770" fill="hold"/>
                                        <p:tgtEl>
                                          <p:spTgt spid="29701"/>
                                        </p:tgtEl>
                                        <p:attrNameLst>
                                          <p:attrName>ppt_x</p:attrName>
                                        </p:attrNameLst>
                                      </p:cBhvr>
                                      <p:to>
                                        <p:strVal val="(0.5)"/>
                                      </p:to>
                                    </p:set>
                                    <p:anim from="(0.5)" to="(#ppt_x)" calcmode="lin" valueType="num">
                                      <p:cBhvr>
                                        <p:cTn id="11" dur="1230" accel="100000" fill="hold">
                                          <p:stCondLst>
                                            <p:cond delay="770"/>
                                          </p:stCondLst>
                                        </p:cTn>
                                        <p:tgtEl>
                                          <p:spTgt spid="29701"/>
                                        </p:tgtEl>
                                        <p:attrNameLst>
                                          <p:attrName>ppt_x</p:attrName>
                                        </p:attrNameLst>
                                      </p:cBhvr>
                                    </p:anim>
                                    <p:set>
                                      <p:cBhvr>
                                        <p:cTn id="12" dur="770" fill="hold"/>
                                        <p:tgtEl>
                                          <p:spTgt spid="29701"/>
                                        </p:tgtEl>
                                        <p:attrNameLst>
                                          <p:attrName>ppt_y</p:attrName>
                                        </p:attrNameLst>
                                      </p:cBhvr>
                                      <p:to>
                                        <p:strVal val="(#ppt_y+0.4)"/>
                                      </p:to>
                                    </p:set>
                                    <p:anim from="(#ppt_y+0.4)" to="(#ppt_y)" calcmode="lin" valueType="num">
                                      <p:cBhvr>
                                        <p:cTn id="13" dur="1230" accel="100000" fill="hold">
                                          <p:stCondLst>
                                            <p:cond delay="770"/>
                                          </p:stCondLst>
                                        </p:cTn>
                                        <p:tgtEl>
                                          <p:spTgt spid="29701"/>
                                        </p:tgtEl>
                                        <p:attrNameLst>
                                          <p:attrName>ppt_y</p:attrName>
                                        </p:attrNameLst>
                                      </p:cBhvr>
                                    </p:anim>
                                  </p:childTnLst>
                                </p:cTn>
                              </p:par>
                              <p:par>
                                <p:cTn id="14" presetID="58" presetClass="entr" presetSubtype="0" accel="100000" fill="hold" grpId="0" nodeType="withEffect">
                                  <p:stCondLst>
                                    <p:cond delay="0"/>
                                  </p:stCondLst>
                                  <p:childTnLst>
                                    <p:set>
                                      <p:cBhvr>
                                        <p:cTn id="15" dur="1" fill="hold">
                                          <p:stCondLst>
                                            <p:cond delay="0"/>
                                          </p:stCondLst>
                                        </p:cTn>
                                        <p:tgtEl>
                                          <p:spTgt spid="29698"/>
                                        </p:tgtEl>
                                        <p:attrNameLst>
                                          <p:attrName>style.visibility</p:attrName>
                                        </p:attrNameLst>
                                      </p:cBhvr>
                                      <p:to>
                                        <p:strVal val="visible"/>
                                      </p:to>
                                    </p:set>
                                    <p:anim calcmode="lin" valueType="num">
                                      <p:cBhvr>
                                        <p:cTn id="16" dur="500" fill="hold"/>
                                        <p:tgtEl>
                                          <p:spTgt spid="29698"/>
                                        </p:tgtEl>
                                        <p:attrNameLst>
                                          <p:attrName>ppt_w</p:attrName>
                                        </p:attrNameLst>
                                      </p:cBhvr>
                                      <p:tavLst>
                                        <p:tav tm="0">
                                          <p:val>
                                            <p:strVal val="#ppt_w*2.5"/>
                                          </p:val>
                                        </p:tav>
                                        <p:tav tm="100000">
                                          <p:val>
                                            <p:strVal val="#ppt_w"/>
                                          </p:val>
                                        </p:tav>
                                      </p:tavLst>
                                    </p:anim>
                                    <p:anim calcmode="lin" valueType="num">
                                      <p:cBhvr>
                                        <p:cTn id="17" dur="500" fill="hold"/>
                                        <p:tgtEl>
                                          <p:spTgt spid="29698"/>
                                        </p:tgtEl>
                                        <p:attrNameLst>
                                          <p:attrName>ppt_h</p:attrName>
                                        </p:attrNameLst>
                                      </p:cBhvr>
                                      <p:tavLst>
                                        <p:tav tm="0">
                                          <p:val>
                                            <p:strVal val="#ppt_h*0.01"/>
                                          </p:val>
                                        </p:tav>
                                        <p:tav tm="100000">
                                          <p:val>
                                            <p:strVal val="#ppt_h"/>
                                          </p:val>
                                        </p:tav>
                                      </p:tavLst>
                                    </p:anim>
                                    <p:anim calcmode="lin" valueType="num">
                                      <p:cBhvr>
                                        <p:cTn id="18" dur="500" fill="hold"/>
                                        <p:tgtEl>
                                          <p:spTgt spid="29698"/>
                                        </p:tgtEl>
                                        <p:attrNameLst>
                                          <p:attrName>ppt_x</p:attrName>
                                        </p:attrNameLst>
                                      </p:cBhvr>
                                      <p:tavLst>
                                        <p:tav tm="0">
                                          <p:val>
                                            <p:strVal val="#ppt_x"/>
                                          </p:val>
                                        </p:tav>
                                        <p:tav tm="100000">
                                          <p:val>
                                            <p:strVal val="#ppt_x"/>
                                          </p:val>
                                        </p:tav>
                                      </p:tavLst>
                                    </p:anim>
                                    <p:anim calcmode="lin" valueType="num">
                                      <p:cBhvr>
                                        <p:cTn id="19" dur="500" fill="hold"/>
                                        <p:tgtEl>
                                          <p:spTgt spid="29698"/>
                                        </p:tgtEl>
                                        <p:attrNameLst>
                                          <p:attrName>ppt_y</p:attrName>
                                        </p:attrNameLst>
                                      </p:cBhvr>
                                      <p:tavLst>
                                        <p:tav tm="0">
                                          <p:val>
                                            <p:strVal val="#ppt_h+1"/>
                                          </p:val>
                                        </p:tav>
                                        <p:tav tm="100000">
                                          <p:val>
                                            <p:strVal val="#ppt_y"/>
                                          </p:val>
                                        </p:tav>
                                      </p:tavLst>
                                    </p:anim>
                                    <p:animEffect transition="in" filter="fade">
                                      <p:cBhvr>
                                        <p:cTn id="20" dur="500"/>
                                        <p:tgtEl>
                                          <p:spTgt spid="296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8" grpId="0"/>
    </p:bldLst>
  </p:timing>
</p:sld>
</file>

<file path=ppt/slides/slide28.xml><?xml version="1.0" encoding="utf-8"?>
<p:sld xmlns:a="http://schemas.openxmlformats.org/drawingml/2006/main" xmlns:r="http://schemas.openxmlformats.org/officeDocument/2006/relationships" xmlns:p="http://schemas.openxmlformats.org/presentationml/2006/main">
  <p:cSld>
    <p:bg>
      <p:bgPr>
        <a:gradFill rotWithShape="0">
          <a:gsLst>
            <a:gs pos="0">
              <a:srgbClr val="CB7EEE"/>
            </a:gs>
            <a:gs pos="100000">
              <a:srgbClr val="5E3A6E"/>
            </a:gs>
          </a:gsLst>
          <a:lin ang="5400000" scaled="1"/>
        </a:gradFill>
        <a:effectLst/>
      </p:bgPr>
    </p:bg>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r>
              <a:rPr lang="en-US" smtClean="0"/>
              <a:t>The Role of the Manor</a:t>
            </a:r>
          </a:p>
        </p:txBody>
      </p:sp>
      <p:sp>
        <p:nvSpPr>
          <p:cNvPr id="30723" name="Rectangle 3"/>
          <p:cNvSpPr>
            <a:spLocks noGrp="1" noChangeArrowheads="1"/>
          </p:cNvSpPr>
          <p:nvPr>
            <p:ph type="body" idx="1"/>
          </p:nvPr>
        </p:nvSpPr>
        <p:spPr/>
        <p:txBody>
          <a:bodyPr/>
          <a:lstStyle/>
          <a:p>
            <a:pPr eaLnBrk="1" hangingPunct="1"/>
            <a:r>
              <a:rPr lang="en-US" dirty="0" smtClean="0"/>
              <a:t>Central farming location for most of the villagers</a:t>
            </a:r>
          </a:p>
          <a:p>
            <a:pPr eaLnBrk="1" hangingPunct="1"/>
            <a:r>
              <a:rPr lang="en-US" dirty="0" smtClean="0"/>
              <a:t>All worked together to produce daily needs</a:t>
            </a:r>
          </a:p>
          <a:p>
            <a:pPr eaLnBrk="1" hangingPunct="1"/>
            <a:r>
              <a:rPr lang="en-US" dirty="0" smtClean="0"/>
              <a:t>Farmers, craftsmen</a:t>
            </a:r>
          </a:p>
          <a:p>
            <a:pPr eaLnBrk="1" hangingPunct="1"/>
            <a:r>
              <a:rPr lang="en-US" dirty="0" smtClean="0">
                <a:solidFill>
                  <a:schemeClr val="bg1"/>
                </a:solidFill>
              </a:rPr>
              <a:t>Simply put, they were small villages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ntr" presetSubtype="0" accel="100000" fill="hold" grpId="0" nodeType="clickEffect">
                                  <p:stCondLst>
                                    <p:cond delay="0"/>
                                  </p:stCondLst>
                                  <p:childTnLst>
                                    <p:set>
                                      <p:cBhvr>
                                        <p:cTn id="6" dur="1" fill="hold">
                                          <p:stCondLst>
                                            <p:cond delay="0"/>
                                          </p:stCondLst>
                                        </p:cTn>
                                        <p:tgtEl>
                                          <p:spTgt spid="30722"/>
                                        </p:tgtEl>
                                        <p:attrNameLst>
                                          <p:attrName>style.visibility</p:attrName>
                                        </p:attrNameLst>
                                      </p:cBhvr>
                                      <p:to>
                                        <p:strVal val="visible"/>
                                      </p:to>
                                    </p:set>
                                    <p:anim calcmode="lin" valueType="num">
                                      <p:cBhvr>
                                        <p:cTn id="7" dur="500" fill="hold"/>
                                        <p:tgtEl>
                                          <p:spTgt spid="30722"/>
                                        </p:tgtEl>
                                        <p:attrNameLst>
                                          <p:attrName>ppt_w</p:attrName>
                                        </p:attrNameLst>
                                      </p:cBhvr>
                                      <p:tavLst>
                                        <p:tav tm="0">
                                          <p:val>
                                            <p:strVal val="#ppt_w*0.05"/>
                                          </p:val>
                                        </p:tav>
                                        <p:tav tm="100000">
                                          <p:val>
                                            <p:strVal val="#ppt_w"/>
                                          </p:val>
                                        </p:tav>
                                      </p:tavLst>
                                    </p:anim>
                                    <p:anim calcmode="lin" valueType="num">
                                      <p:cBhvr>
                                        <p:cTn id="8" dur="500" fill="hold"/>
                                        <p:tgtEl>
                                          <p:spTgt spid="30722"/>
                                        </p:tgtEl>
                                        <p:attrNameLst>
                                          <p:attrName>ppt_h</p:attrName>
                                        </p:attrNameLst>
                                      </p:cBhvr>
                                      <p:tavLst>
                                        <p:tav tm="0">
                                          <p:val>
                                            <p:strVal val="#ppt_h"/>
                                          </p:val>
                                        </p:tav>
                                        <p:tav tm="100000">
                                          <p:val>
                                            <p:strVal val="#ppt_h"/>
                                          </p:val>
                                        </p:tav>
                                      </p:tavLst>
                                    </p:anim>
                                    <p:anim calcmode="lin" valueType="num">
                                      <p:cBhvr>
                                        <p:cTn id="9" dur="500" fill="hold"/>
                                        <p:tgtEl>
                                          <p:spTgt spid="30722"/>
                                        </p:tgtEl>
                                        <p:attrNameLst>
                                          <p:attrName>ppt_x</p:attrName>
                                        </p:attrNameLst>
                                      </p:cBhvr>
                                      <p:tavLst>
                                        <p:tav tm="0">
                                          <p:val>
                                            <p:strVal val="#ppt_x-.2"/>
                                          </p:val>
                                        </p:tav>
                                        <p:tav tm="100000">
                                          <p:val>
                                            <p:strVal val="#ppt_x"/>
                                          </p:val>
                                        </p:tav>
                                      </p:tavLst>
                                    </p:anim>
                                    <p:anim calcmode="lin" valueType="num">
                                      <p:cBhvr>
                                        <p:cTn id="10" dur="500" fill="hold"/>
                                        <p:tgtEl>
                                          <p:spTgt spid="30722"/>
                                        </p:tgtEl>
                                        <p:attrNameLst>
                                          <p:attrName>ppt_y</p:attrName>
                                        </p:attrNameLst>
                                      </p:cBhvr>
                                      <p:tavLst>
                                        <p:tav tm="0">
                                          <p:val>
                                            <p:strVal val="#ppt_y"/>
                                          </p:val>
                                        </p:tav>
                                        <p:tav tm="100000">
                                          <p:val>
                                            <p:strVal val="#ppt_y"/>
                                          </p:val>
                                        </p:tav>
                                      </p:tavLst>
                                    </p:anim>
                                    <p:animEffect transition="in" filter="fade">
                                      <p:cBhvr>
                                        <p:cTn id="11" dur="500"/>
                                        <p:tgtEl>
                                          <p:spTgt spid="30722"/>
                                        </p:tgtEl>
                                      </p:cBhvr>
                                    </p:animEffect>
                                  </p:childTnLst>
                                </p:cTn>
                              </p:par>
                            </p:childTnLst>
                          </p:cTn>
                        </p:par>
                      </p:childTnLst>
                    </p:cTn>
                  </p:par>
                  <p:par>
                    <p:cTn id="12" fill="hold">
                      <p:stCondLst>
                        <p:cond delay="indefinite"/>
                      </p:stCondLst>
                      <p:childTnLst>
                        <p:par>
                          <p:cTn id="13" fill="hold">
                            <p:stCondLst>
                              <p:cond delay="0"/>
                            </p:stCondLst>
                            <p:childTnLst>
                              <p:par>
                                <p:cTn id="14" presetID="54" presetClass="entr" presetSubtype="0" accel="100000" fill="hold" nodeType="clickEffect">
                                  <p:stCondLst>
                                    <p:cond delay="0"/>
                                  </p:stCondLst>
                                  <p:childTnLst>
                                    <p:set>
                                      <p:cBhvr>
                                        <p:cTn id="15" dur="1" fill="hold">
                                          <p:stCondLst>
                                            <p:cond delay="0"/>
                                          </p:stCondLst>
                                        </p:cTn>
                                        <p:tgtEl>
                                          <p:spTgt spid="30723">
                                            <p:txEl>
                                              <p:pRg st="0" end="0"/>
                                            </p:txEl>
                                          </p:spTgt>
                                        </p:tgtEl>
                                        <p:attrNameLst>
                                          <p:attrName>style.visibility</p:attrName>
                                        </p:attrNameLst>
                                      </p:cBhvr>
                                      <p:to>
                                        <p:strVal val="visible"/>
                                      </p:to>
                                    </p:set>
                                    <p:anim calcmode="lin" valueType="num">
                                      <p:cBhvr>
                                        <p:cTn id="16" dur="500" fill="hold"/>
                                        <p:tgtEl>
                                          <p:spTgt spid="30723">
                                            <p:txEl>
                                              <p:pRg st="0" end="0"/>
                                            </p:txEl>
                                          </p:spTgt>
                                        </p:tgtEl>
                                        <p:attrNameLst>
                                          <p:attrName>ppt_w</p:attrName>
                                        </p:attrNameLst>
                                      </p:cBhvr>
                                      <p:tavLst>
                                        <p:tav tm="0">
                                          <p:val>
                                            <p:strVal val="#ppt_w*0.05"/>
                                          </p:val>
                                        </p:tav>
                                        <p:tav tm="100000">
                                          <p:val>
                                            <p:strVal val="#ppt_w"/>
                                          </p:val>
                                        </p:tav>
                                      </p:tavLst>
                                    </p:anim>
                                    <p:anim calcmode="lin" valueType="num">
                                      <p:cBhvr>
                                        <p:cTn id="17" dur="500" fill="hold"/>
                                        <p:tgtEl>
                                          <p:spTgt spid="30723">
                                            <p:txEl>
                                              <p:pRg st="0" end="0"/>
                                            </p:txEl>
                                          </p:spTgt>
                                        </p:tgtEl>
                                        <p:attrNameLst>
                                          <p:attrName>ppt_h</p:attrName>
                                        </p:attrNameLst>
                                      </p:cBhvr>
                                      <p:tavLst>
                                        <p:tav tm="0">
                                          <p:val>
                                            <p:strVal val="#ppt_h"/>
                                          </p:val>
                                        </p:tav>
                                        <p:tav tm="100000">
                                          <p:val>
                                            <p:strVal val="#ppt_h"/>
                                          </p:val>
                                        </p:tav>
                                      </p:tavLst>
                                    </p:anim>
                                    <p:anim calcmode="lin" valueType="num">
                                      <p:cBhvr>
                                        <p:cTn id="18" dur="500" fill="hold"/>
                                        <p:tgtEl>
                                          <p:spTgt spid="30723">
                                            <p:txEl>
                                              <p:pRg st="0" end="0"/>
                                            </p:txEl>
                                          </p:spTgt>
                                        </p:tgtEl>
                                        <p:attrNameLst>
                                          <p:attrName>ppt_x</p:attrName>
                                        </p:attrNameLst>
                                      </p:cBhvr>
                                      <p:tavLst>
                                        <p:tav tm="0">
                                          <p:val>
                                            <p:strVal val="#ppt_x-.2"/>
                                          </p:val>
                                        </p:tav>
                                        <p:tav tm="100000">
                                          <p:val>
                                            <p:strVal val="#ppt_x"/>
                                          </p:val>
                                        </p:tav>
                                      </p:tavLst>
                                    </p:anim>
                                    <p:anim calcmode="lin" valueType="num">
                                      <p:cBhvr>
                                        <p:cTn id="19" dur="500" fill="hold"/>
                                        <p:tgtEl>
                                          <p:spTgt spid="30723">
                                            <p:txEl>
                                              <p:pRg st="0" end="0"/>
                                            </p:txEl>
                                          </p:spTgt>
                                        </p:tgtEl>
                                        <p:attrNameLst>
                                          <p:attrName>ppt_y</p:attrName>
                                        </p:attrNameLst>
                                      </p:cBhvr>
                                      <p:tavLst>
                                        <p:tav tm="0">
                                          <p:val>
                                            <p:strVal val="#ppt_y"/>
                                          </p:val>
                                        </p:tav>
                                        <p:tav tm="100000">
                                          <p:val>
                                            <p:strVal val="#ppt_y"/>
                                          </p:val>
                                        </p:tav>
                                      </p:tavLst>
                                    </p:anim>
                                    <p:animEffect transition="in" filter="fade">
                                      <p:cBhvr>
                                        <p:cTn id="20" dur="500"/>
                                        <p:tgtEl>
                                          <p:spTgt spid="30723">
                                            <p:txEl>
                                              <p:pRg st="0" end="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54" presetClass="entr" presetSubtype="0" accel="100000" fill="hold" nodeType="clickEffect">
                                  <p:stCondLst>
                                    <p:cond delay="0"/>
                                  </p:stCondLst>
                                  <p:childTnLst>
                                    <p:set>
                                      <p:cBhvr>
                                        <p:cTn id="24" dur="1" fill="hold">
                                          <p:stCondLst>
                                            <p:cond delay="0"/>
                                          </p:stCondLst>
                                        </p:cTn>
                                        <p:tgtEl>
                                          <p:spTgt spid="30723">
                                            <p:txEl>
                                              <p:pRg st="1" end="1"/>
                                            </p:txEl>
                                          </p:spTgt>
                                        </p:tgtEl>
                                        <p:attrNameLst>
                                          <p:attrName>style.visibility</p:attrName>
                                        </p:attrNameLst>
                                      </p:cBhvr>
                                      <p:to>
                                        <p:strVal val="visible"/>
                                      </p:to>
                                    </p:set>
                                    <p:anim calcmode="lin" valueType="num">
                                      <p:cBhvr>
                                        <p:cTn id="25" dur="500" fill="hold"/>
                                        <p:tgtEl>
                                          <p:spTgt spid="30723">
                                            <p:txEl>
                                              <p:pRg st="1" end="1"/>
                                            </p:txEl>
                                          </p:spTgt>
                                        </p:tgtEl>
                                        <p:attrNameLst>
                                          <p:attrName>ppt_w</p:attrName>
                                        </p:attrNameLst>
                                      </p:cBhvr>
                                      <p:tavLst>
                                        <p:tav tm="0">
                                          <p:val>
                                            <p:strVal val="#ppt_w*0.05"/>
                                          </p:val>
                                        </p:tav>
                                        <p:tav tm="100000">
                                          <p:val>
                                            <p:strVal val="#ppt_w"/>
                                          </p:val>
                                        </p:tav>
                                      </p:tavLst>
                                    </p:anim>
                                    <p:anim calcmode="lin" valueType="num">
                                      <p:cBhvr>
                                        <p:cTn id="26" dur="500" fill="hold"/>
                                        <p:tgtEl>
                                          <p:spTgt spid="30723">
                                            <p:txEl>
                                              <p:pRg st="1" end="1"/>
                                            </p:txEl>
                                          </p:spTgt>
                                        </p:tgtEl>
                                        <p:attrNameLst>
                                          <p:attrName>ppt_h</p:attrName>
                                        </p:attrNameLst>
                                      </p:cBhvr>
                                      <p:tavLst>
                                        <p:tav tm="0">
                                          <p:val>
                                            <p:strVal val="#ppt_h"/>
                                          </p:val>
                                        </p:tav>
                                        <p:tav tm="100000">
                                          <p:val>
                                            <p:strVal val="#ppt_h"/>
                                          </p:val>
                                        </p:tav>
                                      </p:tavLst>
                                    </p:anim>
                                    <p:anim calcmode="lin" valueType="num">
                                      <p:cBhvr>
                                        <p:cTn id="27" dur="500" fill="hold"/>
                                        <p:tgtEl>
                                          <p:spTgt spid="30723">
                                            <p:txEl>
                                              <p:pRg st="1" end="1"/>
                                            </p:txEl>
                                          </p:spTgt>
                                        </p:tgtEl>
                                        <p:attrNameLst>
                                          <p:attrName>ppt_x</p:attrName>
                                        </p:attrNameLst>
                                      </p:cBhvr>
                                      <p:tavLst>
                                        <p:tav tm="0">
                                          <p:val>
                                            <p:strVal val="#ppt_x-.2"/>
                                          </p:val>
                                        </p:tav>
                                        <p:tav tm="100000">
                                          <p:val>
                                            <p:strVal val="#ppt_x"/>
                                          </p:val>
                                        </p:tav>
                                      </p:tavLst>
                                    </p:anim>
                                    <p:anim calcmode="lin" valueType="num">
                                      <p:cBhvr>
                                        <p:cTn id="28" dur="500" fill="hold"/>
                                        <p:tgtEl>
                                          <p:spTgt spid="30723">
                                            <p:txEl>
                                              <p:pRg st="1" end="1"/>
                                            </p:txEl>
                                          </p:spTgt>
                                        </p:tgtEl>
                                        <p:attrNameLst>
                                          <p:attrName>ppt_y</p:attrName>
                                        </p:attrNameLst>
                                      </p:cBhvr>
                                      <p:tavLst>
                                        <p:tav tm="0">
                                          <p:val>
                                            <p:strVal val="#ppt_y"/>
                                          </p:val>
                                        </p:tav>
                                        <p:tav tm="100000">
                                          <p:val>
                                            <p:strVal val="#ppt_y"/>
                                          </p:val>
                                        </p:tav>
                                      </p:tavLst>
                                    </p:anim>
                                    <p:animEffect transition="in" filter="fade">
                                      <p:cBhvr>
                                        <p:cTn id="29" dur="500"/>
                                        <p:tgtEl>
                                          <p:spTgt spid="30723">
                                            <p:txEl>
                                              <p:pRg st="1" end="1"/>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54" presetClass="entr" presetSubtype="0" accel="100000" fill="hold" nodeType="clickEffect">
                                  <p:stCondLst>
                                    <p:cond delay="0"/>
                                  </p:stCondLst>
                                  <p:childTnLst>
                                    <p:set>
                                      <p:cBhvr>
                                        <p:cTn id="33" dur="1" fill="hold">
                                          <p:stCondLst>
                                            <p:cond delay="0"/>
                                          </p:stCondLst>
                                        </p:cTn>
                                        <p:tgtEl>
                                          <p:spTgt spid="30723">
                                            <p:txEl>
                                              <p:pRg st="2" end="2"/>
                                            </p:txEl>
                                          </p:spTgt>
                                        </p:tgtEl>
                                        <p:attrNameLst>
                                          <p:attrName>style.visibility</p:attrName>
                                        </p:attrNameLst>
                                      </p:cBhvr>
                                      <p:to>
                                        <p:strVal val="visible"/>
                                      </p:to>
                                    </p:set>
                                    <p:anim calcmode="lin" valueType="num">
                                      <p:cBhvr>
                                        <p:cTn id="34" dur="500" fill="hold"/>
                                        <p:tgtEl>
                                          <p:spTgt spid="30723">
                                            <p:txEl>
                                              <p:pRg st="2" end="2"/>
                                            </p:txEl>
                                          </p:spTgt>
                                        </p:tgtEl>
                                        <p:attrNameLst>
                                          <p:attrName>ppt_w</p:attrName>
                                        </p:attrNameLst>
                                      </p:cBhvr>
                                      <p:tavLst>
                                        <p:tav tm="0">
                                          <p:val>
                                            <p:strVal val="#ppt_w*0.05"/>
                                          </p:val>
                                        </p:tav>
                                        <p:tav tm="100000">
                                          <p:val>
                                            <p:strVal val="#ppt_w"/>
                                          </p:val>
                                        </p:tav>
                                      </p:tavLst>
                                    </p:anim>
                                    <p:anim calcmode="lin" valueType="num">
                                      <p:cBhvr>
                                        <p:cTn id="35" dur="500" fill="hold"/>
                                        <p:tgtEl>
                                          <p:spTgt spid="30723">
                                            <p:txEl>
                                              <p:pRg st="2" end="2"/>
                                            </p:txEl>
                                          </p:spTgt>
                                        </p:tgtEl>
                                        <p:attrNameLst>
                                          <p:attrName>ppt_h</p:attrName>
                                        </p:attrNameLst>
                                      </p:cBhvr>
                                      <p:tavLst>
                                        <p:tav tm="0">
                                          <p:val>
                                            <p:strVal val="#ppt_h"/>
                                          </p:val>
                                        </p:tav>
                                        <p:tav tm="100000">
                                          <p:val>
                                            <p:strVal val="#ppt_h"/>
                                          </p:val>
                                        </p:tav>
                                      </p:tavLst>
                                    </p:anim>
                                    <p:anim calcmode="lin" valueType="num">
                                      <p:cBhvr>
                                        <p:cTn id="36" dur="500" fill="hold"/>
                                        <p:tgtEl>
                                          <p:spTgt spid="30723">
                                            <p:txEl>
                                              <p:pRg st="2" end="2"/>
                                            </p:txEl>
                                          </p:spTgt>
                                        </p:tgtEl>
                                        <p:attrNameLst>
                                          <p:attrName>ppt_x</p:attrName>
                                        </p:attrNameLst>
                                      </p:cBhvr>
                                      <p:tavLst>
                                        <p:tav tm="0">
                                          <p:val>
                                            <p:strVal val="#ppt_x-.2"/>
                                          </p:val>
                                        </p:tav>
                                        <p:tav tm="100000">
                                          <p:val>
                                            <p:strVal val="#ppt_x"/>
                                          </p:val>
                                        </p:tav>
                                      </p:tavLst>
                                    </p:anim>
                                    <p:anim calcmode="lin" valueType="num">
                                      <p:cBhvr>
                                        <p:cTn id="37" dur="500" fill="hold"/>
                                        <p:tgtEl>
                                          <p:spTgt spid="30723">
                                            <p:txEl>
                                              <p:pRg st="2" end="2"/>
                                            </p:txEl>
                                          </p:spTgt>
                                        </p:tgtEl>
                                        <p:attrNameLst>
                                          <p:attrName>ppt_y</p:attrName>
                                        </p:attrNameLst>
                                      </p:cBhvr>
                                      <p:tavLst>
                                        <p:tav tm="0">
                                          <p:val>
                                            <p:strVal val="#ppt_y"/>
                                          </p:val>
                                        </p:tav>
                                        <p:tav tm="100000">
                                          <p:val>
                                            <p:strVal val="#ppt_y"/>
                                          </p:val>
                                        </p:tav>
                                      </p:tavLst>
                                    </p:anim>
                                    <p:animEffect transition="in" filter="fade">
                                      <p:cBhvr>
                                        <p:cTn id="38" dur="500"/>
                                        <p:tgtEl>
                                          <p:spTgt spid="30723">
                                            <p:txEl>
                                              <p:pRg st="2" end="2"/>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54" presetClass="entr" presetSubtype="0" accel="100000" fill="hold" nodeType="clickEffect">
                                  <p:stCondLst>
                                    <p:cond delay="0"/>
                                  </p:stCondLst>
                                  <p:childTnLst>
                                    <p:set>
                                      <p:cBhvr>
                                        <p:cTn id="42" dur="1" fill="hold">
                                          <p:stCondLst>
                                            <p:cond delay="0"/>
                                          </p:stCondLst>
                                        </p:cTn>
                                        <p:tgtEl>
                                          <p:spTgt spid="30723">
                                            <p:txEl>
                                              <p:pRg st="3" end="3"/>
                                            </p:txEl>
                                          </p:spTgt>
                                        </p:tgtEl>
                                        <p:attrNameLst>
                                          <p:attrName>style.visibility</p:attrName>
                                        </p:attrNameLst>
                                      </p:cBhvr>
                                      <p:to>
                                        <p:strVal val="visible"/>
                                      </p:to>
                                    </p:set>
                                    <p:anim calcmode="lin" valueType="num">
                                      <p:cBhvr>
                                        <p:cTn id="43" dur="500" fill="hold"/>
                                        <p:tgtEl>
                                          <p:spTgt spid="30723">
                                            <p:txEl>
                                              <p:pRg st="3" end="3"/>
                                            </p:txEl>
                                          </p:spTgt>
                                        </p:tgtEl>
                                        <p:attrNameLst>
                                          <p:attrName>ppt_w</p:attrName>
                                        </p:attrNameLst>
                                      </p:cBhvr>
                                      <p:tavLst>
                                        <p:tav tm="0">
                                          <p:val>
                                            <p:strVal val="#ppt_w*0.05"/>
                                          </p:val>
                                        </p:tav>
                                        <p:tav tm="100000">
                                          <p:val>
                                            <p:strVal val="#ppt_w"/>
                                          </p:val>
                                        </p:tav>
                                      </p:tavLst>
                                    </p:anim>
                                    <p:anim calcmode="lin" valueType="num">
                                      <p:cBhvr>
                                        <p:cTn id="44" dur="500" fill="hold"/>
                                        <p:tgtEl>
                                          <p:spTgt spid="30723">
                                            <p:txEl>
                                              <p:pRg st="3" end="3"/>
                                            </p:txEl>
                                          </p:spTgt>
                                        </p:tgtEl>
                                        <p:attrNameLst>
                                          <p:attrName>ppt_h</p:attrName>
                                        </p:attrNameLst>
                                      </p:cBhvr>
                                      <p:tavLst>
                                        <p:tav tm="0">
                                          <p:val>
                                            <p:strVal val="#ppt_h"/>
                                          </p:val>
                                        </p:tav>
                                        <p:tav tm="100000">
                                          <p:val>
                                            <p:strVal val="#ppt_h"/>
                                          </p:val>
                                        </p:tav>
                                      </p:tavLst>
                                    </p:anim>
                                    <p:anim calcmode="lin" valueType="num">
                                      <p:cBhvr>
                                        <p:cTn id="45" dur="500" fill="hold"/>
                                        <p:tgtEl>
                                          <p:spTgt spid="30723">
                                            <p:txEl>
                                              <p:pRg st="3" end="3"/>
                                            </p:txEl>
                                          </p:spTgt>
                                        </p:tgtEl>
                                        <p:attrNameLst>
                                          <p:attrName>ppt_x</p:attrName>
                                        </p:attrNameLst>
                                      </p:cBhvr>
                                      <p:tavLst>
                                        <p:tav tm="0">
                                          <p:val>
                                            <p:strVal val="#ppt_x-.2"/>
                                          </p:val>
                                        </p:tav>
                                        <p:tav tm="100000">
                                          <p:val>
                                            <p:strVal val="#ppt_x"/>
                                          </p:val>
                                        </p:tav>
                                      </p:tavLst>
                                    </p:anim>
                                    <p:anim calcmode="lin" valueType="num">
                                      <p:cBhvr>
                                        <p:cTn id="46" dur="500" fill="hold"/>
                                        <p:tgtEl>
                                          <p:spTgt spid="30723">
                                            <p:txEl>
                                              <p:pRg st="3" end="3"/>
                                            </p:txEl>
                                          </p:spTgt>
                                        </p:tgtEl>
                                        <p:attrNameLst>
                                          <p:attrName>ppt_y</p:attrName>
                                        </p:attrNameLst>
                                      </p:cBhvr>
                                      <p:tavLst>
                                        <p:tav tm="0">
                                          <p:val>
                                            <p:strVal val="#ppt_y"/>
                                          </p:val>
                                        </p:tav>
                                        <p:tav tm="100000">
                                          <p:val>
                                            <p:strVal val="#ppt_y"/>
                                          </p:val>
                                        </p:tav>
                                      </p:tavLst>
                                    </p:anim>
                                    <p:animEffect transition="in" filter="fade">
                                      <p:cBhvr>
                                        <p:cTn id="47" dur="500"/>
                                        <p:tgtEl>
                                          <p:spTgt spid="3072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2" grpId="0"/>
    </p:bldLst>
  </p:timing>
</p:sld>
</file>

<file path=ppt/slides/slide29.xml><?xml version="1.0" encoding="utf-8"?>
<p:sld xmlns:a="http://schemas.openxmlformats.org/drawingml/2006/main" xmlns:r="http://schemas.openxmlformats.org/officeDocument/2006/relationships" xmlns:p="http://schemas.openxmlformats.org/presentationml/2006/main">
  <p:cSld>
    <p:bg>
      <p:bgPr>
        <a:gradFill rotWithShape="0">
          <a:gsLst>
            <a:gs pos="0">
              <a:srgbClr val="CB7EEE"/>
            </a:gs>
            <a:gs pos="100000">
              <a:srgbClr val="5E3A6E"/>
            </a:gs>
          </a:gsLst>
          <a:lin ang="5400000" scaled="1"/>
        </a:gradFill>
        <a:effectLst/>
      </p:bgPr>
    </p:bg>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r>
              <a:rPr lang="en-US" smtClean="0"/>
              <a:t>Description of a manor</a:t>
            </a:r>
          </a:p>
        </p:txBody>
      </p:sp>
      <p:sp>
        <p:nvSpPr>
          <p:cNvPr id="31747" name="Rectangle 3"/>
          <p:cNvSpPr>
            <a:spLocks noGrp="1" noChangeArrowheads="1"/>
          </p:cNvSpPr>
          <p:nvPr>
            <p:ph type="body" idx="1"/>
          </p:nvPr>
        </p:nvSpPr>
        <p:spPr/>
        <p:txBody>
          <a:bodyPr/>
          <a:lstStyle/>
          <a:p>
            <a:pPr eaLnBrk="1" hangingPunct="1">
              <a:lnSpc>
                <a:spcPct val="90000"/>
              </a:lnSpc>
            </a:pPr>
            <a:r>
              <a:rPr lang="en-US" dirty="0" smtClean="0"/>
              <a:t>Center of manor near stream or road</a:t>
            </a:r>
          </a:p>
          <a:p>
            <a:pPr eaLnBrk="1" hangingPunct="1">
              <a:lnSpc>
                <a:spcPct val="90000"/>
              </a:lnSpc>
            </a:pPr>
            <a:r>
              <a:rPr lang="en-US" dirty="0" smtClean="0"/>
              <a:t>Small cottages snuggled together</a:t>
            </a:r>
          </a:p>
          <a:p>
            <a:pPr eaLnBrk="1" hangingPunct="1">
              <a:lnSpc>
                <a:spcPct val="90000"/>
              </a:lnSpc>
            </a:pPr>
            <a:r>
              <a:rPr lang="en-US" dirty="0" smtClean="0"/>
              <a:t>Lord’s house</a:t>
            </a:r>
          </a:p>
          <a:p>
            <a:pPr eaLnBrk="1" hangingPunct="1">
              <a:lnSpc>
                <a:spcPct val="90000"/>
              </a:lnSpc>
            </a:pPr>
            <a:r>
              <a:rPr lang="en-US" dirty="0" smtClean="0"/>
              <a:t>Church- worship, town meetings, court</a:t>
            </a:r>
          </a:p>
          <a:p>
            <a:pPr eaLnBrk="1" hangingPunct="1">
              <a:lnSpc>
                <a:spcPct val="90000"/>
              </a:lnSpc>
            </a:pPr>
            <a:r>
              <a:rPr lang="en-US" dirty="0" smtClean="0">
                <a:solidFill>
                  <a:schemeClr val="bg1"/>
                </a:solidFill>
              </a:rPr>
              <a:t>Land reserved for the lord – demesne</a:t>
            </a:r>
          </a:p>
          <a:p>
            <a:pPr eaLnBrk="1" hangingPunct="1">
              <a:lnSpc>
                <a:spcPct val="90000"/>
              </a:lnSpc>
            </a:pPr>
            <a:r>
              <a:rPr lang="en-US" dirty="0" smtClean="0">
                <a:solidFill>
                  <a:schemeClr val="bg1"/>
                </a:solidFill>
              </a:rPr>
              <a:t>Two-field system to keep land fertile</a:t>
            </a:r>
          </a:p>
          <a:p>
            <a:pPr eaLnBrk="1" hangingPunct="1">
              <a:lnSpc>
                <a:spcPct val="90000"/>
              </a:lnSpc>
            </a:pPr>
            <a:r>
              <a:rPr lang="en-US" dirty="0" smtClean="0">
                <a:solidFill>
                  <a:schemeClr val="bg1"/>
                </a:solidFill>
              </a:rPr>
              <a:t>Three-field system allowed for greater rotation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1746"/>
                                        </p:tgtEl>
                                        <p:attrNameLst>
                                          <p:attrName>style.visibility</p:attrName>
                                        </p:attrNameLst>
                                      </p:cBhvr>
                                      <p:to>
                                        <p:strVal val="visible"/>
                                      </p:to>
                                    </p:set>
                                    <p:animEffect transition="in" filter="randombar(horizontal)">
                                      <p:cBhvr>
                                        <p:cTn id="7" dur="500"/>
                                        <p:tgtEl>
                                          <p:spTgt spid="31746"/>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31747">
                                            <p:txEl>
                                              <p:pRg st="0" end="0"/>
                                            </p:txEl>
                                          </p:spTgt>
                                        </p:tgtEl>
                                        <p:attrNameLst>
                                          <p:attrName>style.visibility</p:attrName>
                                        </p:attrNameLst>
                                      </p:cBhvr>
                                      <p:to>
                                        <p:strVal val="visible"/>
                                      </p:to>
                                    </p:set>
                                    <p:animEffect transition="in" filter="randombar(horizontal)">
                                      <p:cBhvr>
                                        <p:cTn id="12" dur="500"/>
                                        <p:tgtEl>
                                          <p:spTgt spid="31747">
                                            <p:txEl>
                                              <p:pRg st="0" end="0"/>
                                            </p:txEl>
                                          </p:spTgt>
                                        </p:tgtEl>
                                      </p:cBhvr>
                                    </p:animEffect>
                                  </p:childTnLst>
                                </p:cTn>
                              </p:par>
                              <p:par>
                                <p:cTn id="13" presetID="14" presetClass="entr" presetSubtype="10" fill="hold" nodeType="withEffect">
                                  <p:stCondLst>
                                    <p:cond delay="0"/>
                                  </p:stCondLst>
                                  <p:childTnLst>
                                    <p:set>
                                      <p:cBhvr>
                                        <p:cTn id="14" dur="1" fill="hold">
                                          <p:stCondLst>
                                            <p:cond delay="0"/>
                                          </p:stCondLst>
                                        </p:cTn>
                                        <p:tgtEl>
                                          <p:spTgt spid="31747">
                                            <p:txEl>
                                              <p:pRg st="1" end="1"/>
                                            </p:txEl>
                                          </p:spTgt>
                                        </p:tgtEl>
                                        <p:attrNameLst>
                                          <p:attrName>style.visibility</p:attrName>
                                        </p:attrNameLst>
                                      </p:cBhvr>
                                      <p:to>
                                        <p:strVal val="visible"/>
                                      </p:to>
                                    </p:set>
                                    <p:animEffect transition="in" filter="randombar(horizontal)">
                                      <p:cBhvr>
                                        <p:cTn id="15" dur="500"/>
                                        <p:tgtEl>
                                          <p:spTgt spid="31747">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nodeType="clickEffect">
                                  <p:stCondLst>
                                    <p:cond delay="0"/>
                                  </p:stCondLst>
                                  <p:childTnLst>
                                    <p:set>
                                      <p:cBhvr>
                                        <p:cTn id="19" dur="1" fill="hold">
                                          <p:stCondLst>
                                            <p:cond delay="0"/>
                                          </p:stCondLst>
                                        </p:cTn>
                                        <p:tgtEl>
                                          <p:spTgt spid="31747">
                                            <p:txEl>
                                              <p:pRg st="2" end="2"/>
                                            </p:txEl>
                                          </p:spTgt>
                                        </p:tgtEl>
                                        <p:attrNameLst>
                                          <p:attrName>style.visibility</p:attrName>
                                        </p:attrNameLst>
                                      </p:cBhvr>
                                      <p:to>
                                        <p:strVal val="visible"/>
                                      </p:to>
                                    </p:set>
                                    <p:animEffect transition="in" filter="randombar(horizontal)">
                                      <p:cBhvr>
                                        <p:cTn id="20" dur="500"/>
                                        <p:tgtEl>
                                          <p:spTgt spid="31747">
                                            <p:txEl>
                                              <p:pRg st="2" end="2"/>
                                            </p:txEl>
                                          </p:spTgt>
                                        </p:tgtEl>
                                      </p:cBhvr>
                                    </p:animEffect>
                                  </p:childTnLst>
                                </p:cTn>
                              </p:par>
                              <p:par>
                                <p:cTn id="21" presetID="14" presetClass="entr" presetSubtype="10" fill="hold" nodeType="withEffect">
                                  <p:stCondLst>
                                    <p:cond delay="0"/>
                                  </p:stCondLst>
                                  <p:childTnLst>
                                    <p:set>
                                      <p:cBhvr>
                                        <p:cTn id="22" dur="1" fill="hold">
                                          <p:stCondLst>
                                            <p:cond delay="0"/>
                                          </p:stCondLst>
                                        </p:cTn>
                                        <p:tgtEl>
                                          <p:spTgt spid="31747">
                                            <p:txEl>
                                              <p:pRg st="3" end="3"/>
                                            </p:txEl>
                                          </p:spTgt>
                                        </p:tgtEl>
                                        <p:attrNameLst>
                                          <p:attrName>style.visibility</p:attrName>
                                        </p:attrNameLst>
                                      </p:cBhvr>
                                      <p:to>
                                        <p:strVal val="visible"/>
                                      </p:to>
                                    </p:set>
                                    <p:animEffect transition="in" filter="randombar(horizontal)">
                                      <p:cBhvr>
                                        <p:cTn id="23" dur="500"/>
                                        <p:tgtEl>
                                          <p:spTgt spid="31747">
                                            <p:txEl>
                                              <p:pRg st="3" end="3"/>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4" presetClass="entr" presetSubtype="10" fill="hold" nodeType="clickEffect">
                                  <p:stCondLst>
                                    <p:cond delay="0"/>
                                  </p:stCondLst>
                                  <p:childTnLst>
                                    <p:set>
                                      <p:cBhvr>
                                        <p:cTn id="27" dur="1" fill="hold">
                                          <p:stCondLst>
                                            <p:cond delay="0"/>
                                          </p:stCondLst>
                                        </p:cTn>
                                        <p:tgtEl>
                                          <p:spTgt spid="31747">
                                            <p:txEl>
                                              <p:pRg st="4" end="4"/>
                                            </p:txEl>
                                          </p:spTgt>
                                        </p:tgtEl>
                                        <p:attrNameLst>
                                          <p:attrName>style.visibility</p:attrName>
                                        </p:attrNameLst>
                                      </p:cBhvr>
                                      <p:to>
                                        <p:strVal val="visible"/>
                                      </p:to>
                                    </p:set>
                                    <p:animEffect transition="in" filter="randombar(horizontal)">
                                      <p:cBhvr>
                                        <p:cTn id="28" dur="500"/>
                                        <p:tgtEl>
                                          <p:spTgt spid="31747">
                                            <p:txEl>
                                              <p:pRg st="4" end="4"/>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4" presetClass="entr" presetSubtype="10" fill="hold" nodeType="clickEffect">
                                  <p:stCondLst>
                                    <p:cond delay="0"/>
                                  </p:stCondLst>
                                  <p:childTnLst>
                                    <p:set>
                                      <p:cBhvr>
                                        <p:cTn id="32" dur="1" fill="hold">
                                          <p:stCondLst>
                                            <p:cond delay="0"/>
                                          </p:stCondLst>
                                        </p:cTn>
                                        <p:tgtEl>
                                          <p:spTgt spid="31747">
                                            <p:txEl>
                                              <p:pRg st="5" end="5"/>
                                            </p:txEl>
                                          </p:spTgt>
                                        </p:tgtEl>
                                        <p:attrNameLst>
                                          <p:attrName>style.visibility</p:attrName>
                                        </p:attrNameLst>
                                      </p:cBhvr>
                                      <p:to>
                                        <p:strVal val="visible"/>
                                      </p:to>
                                    </p:set>
                                    <p:animEffect transition="in" filter="randombar(horizontal)">
                                      <p:cBhvr>
                                        <p:cTn id="33" dur="500"/>
                                        <p:tgtEl>
                                          <p:spTgt spid="31747">
                                            <p:txEl>
                                              <p:pRg st="5" end="5"/>
                                            </p:txEl>
                                          </p:spTgt>
                                        </p:tgtEl>
                                      </p:cBhvr>
                                    </p:animEffect>
                                  </p:childTnLst>
                                </p:cTn>
                              </p:par>
                              <p:par>
                                <p:cTn id="34" presetID="14" presetClass="entr" presetSubtype="10" fill="hold" nodeType="withEffect">
                                  <p:stCondLst>
                                    <p:cond delay="0"/>
                                  </p:stCondLst>
                                  <p:childTnLst>
                                    <p:set>
                                      <p:cBhvr>
                                        <p:cTn id="35" dur="1" fill="hold">
                                          <p:stCondLst>
                                            <p:cond delay="0"/>
                                          </p:stCondLst>
                                        </p:cTn>
                                        <p:tgtEl>
                                          <p:spTgt spid="31747">
                                            <p:txEl>
                                              <p:pRg st="6" end="6"/>
                                            </p:txEl>
                                          </p:spTgt>
                                        </p:tgtEl>
                                        <p:attrNameLst>
                                          <p:attrName>style.visibility</p:attrName>
                                        </p:attrNameLst>
                                      </p:cBhvr>
                                      <p:to>
                                        <p:strVal val="visible"/>
                                      </p:to>
                                    </p:set>
                                    <p:animEffect transition="in" filter="randombar(horizontal)">
                                      <p:cBhvr>
                                        <p:cTn id="36" dur="500"/>
                                        <p:tgtEl>
                                          <p:spTgt spid="3174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en-US" sz="5400" u="sng" dirty="0" smtClean="0">
                <a:latin typeface="Busso" pitchFamily="2" charset="0"/>
              </a:rPr>
              <a:t>Growth of the Medieval Church</a:t>
            </a:r>
          </a:p>
        </p:txBody>
      </p:sp>
      <p:sp>
        <p:nvSpPr>
          <p:cNvPr id="4099" name="Rectangle 3"/>
          <p:cNvSpPr>
            <a:spLocks noGrp="1" noChangeArrowheads="1"/>
          </p:cNvSpPr>
          <p:nvPr>
            <p:ph type="body" idx="1"/>
          </p:nvPr>
        </p:nvSpPr>
        <p:spPr/>
        <p:txBody>
          <a:bodyPr/>
          <a:lstStyle/>
          <a:p>
            <a:pPr eaLnBrk="1" hangingPunct="1">
              <a:buFontTx/>
              <a:buNone/>
            </a:pPr>
            <a:r>
              <a:rPr lang="en-US" dirty="0" smtClean="0"/>
              <a:t>INTRO thoughts:</a:t>
            </a:r>
          </a:p>
          <a:p>
            <a:pPr eaLnBrk="1" hangingPunct="1"/>
            <a:r>
              <a:rPr lang="en-US" dirty="0" smtClean="0"/>
              <a:t>Dreary future for Europe with barbarian takeover of Rome</a:t>
            </a:r>
          </a:p>
          <a:p>
            <a:pPr eaLnBrk="1" hangingPunct="1"/>
            <a:r>
              <a:rPr lang="en-US" dirty="0" smtClean="0"/>
              <a:t>Roman Catholic church provided stability</a:t>
            </a:r>
          </a:p>
          <a:p>
            <a:pPr eaLnBrk="1" hangingPunct="1"/>
            <a:r>
              <a:rPr lang="en-US" dirty="0" smtClean="0"/>
              <a:t>Origins of the term </a:t>
            </a:r>
            <a:r>
              <a:rPr lang="en-US" i="1" dirty="0" smtClean="0"/>
              <a:t>catholic</a:t>
            </a:r>
          </a:p>
          <a:p>
            <a:pPr lvl="1" eaLnBrk="1" hangingPunct="1"/>
            <a:r>
              <a:rPr lang="en-US" dirty="0" smtClean="0"/>
              <a:t>“</a:t>
            </a:r>
            <a:r>
              <a:rPr lang="en-US" b="1" dirty="0" smtClean="0"/>
              <a:t>universal</a:t>
            </a:r>
            <a:r>
              <a:rPr lang="en-US" dirty="0" smtClean="0"/>
              <a:t>”	~ changes over time</a:t>
            </a:r>
            <a:endParaRPr lang="en-US" i="1" dirty="0" smtClean="0"/>
          </a:p>
          <a:p>
            <a:pPr eaLnBrk="1" hangingPunct="1"/>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checkerboard(across)">
                                      <p:cBhvr>
                                        <p:cTn id="7" dur="500"/>
                                        <p:tgtEl>
                                          <p:spTgt spid="4098"/>
                                        </p:tgtEl>
                                      </p:cBhvr>
                                    </p:animEffect>
                                  </p:childTnLst>
                                </p:cTn>
                              </p:par>
                            </p:childTnLst>
                          </p:cTn>
                        </p:par>
                      </p:childTnLst>
                    </p:cTn>
                  </p:par>
                  <p:par>
                    <p:cTn id="8" fill="hold">
                      <p:stCondLst>
                        <p:cond delay="indefinite"/>
                      </p:stCondLst>
                      <p:childTnLst>
                        <p:par>
                          <p:cTn id="9" fill="hold">
                            <p:stCondLst>
                              <p:cond delay="0"/>
                            </p:stCondLst>
                            <p:childTnLst>
                              <p:par>
                                <p:cTn id="10" presetID="13" presetClass="entr" presetSubtype="16" fill="hold" nodeType="clickEffect">
                                  <p:stCondLst>
                                    <p:cond delay="0"/>
                                  </p:stCondLst>
                                  <p:childTnLst>
                                    <p:set>
                                      <p:cBhvr>
                                        <p:cTn id="11" dur="1" fill="hold">
                                          <p:stCondLst>
                                            <p:cond delay="0"/>
                                          </p:stCondLst>
                                        </p:cTn>
                                        <p:tgtEl>
                                          <p:spTgt spid="4099">
                                            <p:txEl>
                                              <p:pRg st="0" end="0"/>
                                            </p:txEl>
                                          </p:spTgt>
                                        </p:tgtEl>
                                        <p:attrNameLst>
                                          <p:attrName>style.visibility</p:attrName>
                                        </p:attrNameLst>
                                      </p:cBhvr>
                                      <p:to>
                                        <p:strVal val="visible"/>
                                      </p:to>
                                    </p:set>
                                    <p:animEffect transition="in" filter="plus(in)">
                                      <p:cBhvr>
                                        <p:cTn id="12" dur="2000"/>
                                        <p:tgtEl>
                                          <p:spTgt spid="4099">
                                            <p:txEl>
                                              <p:pRg st="0" end="0"/>
                                            </p:txEl>
                                          </p:spTgt>
                                        </p:tgtEl>
                                      </p:cBhvr>
                                    </p:animEffect>
                                  </p:childTnLst>
                                </p:cTn>
                              </p:par>
                              <p:par>
                                <p:cTn id="13" presetID="13" presetClass="entr" presetSubtype="16" fill="hold" nodeType="withEffect">
                                  <p:stCondLst>
                                    <p:cond delay="0"/>
                                  </p:stCondLst>
                                  <p:childTnLst>
                                    <p:set>
                                      <p:cBhvr>
                                        <p:cTn id="14" dur="1" fill="hold">
                                          <p:stCondLst>
                                            <p:cond delay="0"/>
                                          </p:stCondLst>
                                        </p:cTn>
                                        <p:tgtEl>
                                          <p:spTgt spid="4099">
                                            <p:txEl>
                                              <p:pRg st="1" end="1"/>
                                            </p:txEl>
                                          </p:spTgt>
                                        </p:tgtEl>
                                        <p:attrNameLst>
                                          <p:attrName>style.visibility</p:attrName>
                                        </p:attrNameLst>
                                      </p:cBhvr>
                                      <p:to>
                                        <p:strVal val="visible"/>
                                      </p:to>
                                    </p:set>
                                    <p:animEffect transition="in" filter="plus(in)">
                                      <p:cBhvr>
                                        <p:cTn id="15" dur="2000"/>
                                        <p:tgtEl>
                                          <p:spTgt spid="4099">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3" presetClass="entr" presetSubtype="16" fill="hold" nodeType="clickEffect">
                                  <p:stCondLst>
                                    <p:cond delay="0"/>
                                  </p:stCondLst>
                                  <p:childTnLst>
                                    <p:set>
                                      <p:cBhvr>
                                        <p:cTn id="19" dur="1" fill="hold">
                                          <p:stCondLst>
                                            <p:cond delay="0"/>
                                          </p:stCondLst>
                                        </p:cTn>
                                        <p:tgtEl>
                                          <p:spTgt spid="4099">
                                            <p:txEl>
                                              <p:pRg st="2" end="2"/>
                                            </p:txEl>
                                          </p:spTgt>
                                        </p:tgtEl>
                                        <p:attrNameLst>
                                          <p:attrName>style.visibility</p:attrName>
                                        </p:attrNameLst>
                                      </p:cBhvr>
                                      <p:to>
                                        <p:strVal val="visible"/>
                                      </p:to>
                                    </p:set>
                                    <p:animEffect transition="in" filter="plus(in)">
                                      <p:cBhvr>
                                        <p:cTn id="20" dur="2000"/>
                                        <p:tgtEl>
                                          <p:spTgt spid="4099">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3" presetClass="entr" presetSubtype="16" fill="hold" nodeType="clickEffect">
                                  <p:stCondLst>
                                    <p:cond delay="0"/>
                                  </p:stCondLst>
                                  <p:childTnLst>
                                    <p:set>
                                      <p:cBhvr>
                                        <p:cTn id="24" dur="1" fill="hold">
                                          <p:stCondLst>
                                            <p:cond delay="0"/>
                                          </p:stCondLst>
                                        </p:cTn>
                                        <p:tgtEl>
                                          <p:spTgt spid="4099">
                                            <p:txEl>
                                              <p:pRg st="3" end="3"/>
                                            </p:txEl>
                                          </p:spTgt>
                                        </p:tgtEl>
                                        <p:attrNameLst>
                                          <p:attrName>style.visibility</p:attrName>
                                        </p:attrNameLst>
                                      </p:cBhvr>
                                      <p:to>
                                        <p:strVal val="visible"/>
                                      </p:to>
                                    </p:set>
                                    <p:animEffect transition="in" filter="plus(in)">
                                      <p:cBhvr>
                                        <p:cTn id="25" dur="2000"/>
                                        <p:tgtEl>
                                          <p:spTgt spid="4099">
                                            <p:txEl>
                                              <p:pRg st="3" end="3"/>
                                            </p:txEl>
                                          </p:spTgt>
                                        </p:tgtEl>
                                      </p:cBhvr>
                                    </p:animEffect>
                                  </p:childTnLst>
                                </p:cTn>
                              </p:par>
                              <p:par>
                                <p:cTn id="26" presetID="13" presetClass="entr" presetSubtype="16" fill="hold" nodeType="withEffect">
                                  <p:stCondLst>
                                    <p:cond delay="0"/>
                                  </p:stCondLst>
                                  <p:childTnLst>
                                    <p:set>
                                      <p:cBhvr>
                                        <p:cTn id="27" dur="1" fill="hold">
                                          <p:stCondLst>
                                            <p:cond delay="0"/>
                                          </p:stCondLst>
                                        </p:cTn>
                                        <p:tgtEl>
                                          <p:spTgt spid="4099">
                                            <p:txEl>
                                              <p:pRg st="4" end="4"/>
                                            </p:txEl>
                                          </p:spTgt>
                                        </p:tgtEl>
                                        <p:attrNameLst>
                                          <p:attrName>style.visibility</p:attrName>
                                        </p:attrNameLst>
                                      </p:cBhvr>
                                      <p:to>
                                        <p:strVal val="visible"/>
                                      </p:to>
                                    </p:set>
                                    <p:animEffect transition="in" filter="plus(in)">
                                      <p:cBhvr>
                                        <p:cTn id="28" dur="2000"/>
                                        <p:tgtEl>
                                          <p:spTgt spid="409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8" grpId="0"/>
    </p:bldLst>
  </p:timing>
</p:sld>
</file>

<file path=ppt/slides/slide30.xml><?xml version="1.0" encoding="utf-8"?>
<p:sld xmlns:a="http://schemas.openxmlformats.org/drawingml/2006/main" xmlns:r="http://schemas.openxmlformats.org/officeDocument/2006/relationships" xmlns:p="http://schemas.openxmlformats.org/presentationml/2006/main">
  <p:cSld>
    <p:bg>
      <p:bgPr>
        <a:gradFill rotWithShape="0">
          <a:gsLst>
            <a:gs pos="0">
              <a:srgbClr val="CB7EEE"/>
            </a:gs>
            <a:gs pos="100000">
              <a:srgbClr val="5E3A6E"/>
            </a:gs>
          </a:gsLst>
          <a:lin ang="5400000" scaled="1"/>
        </a:gradFill>
        <a:effectLst/>
      </p:bgPr>
    </p:bg>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r>
              <a:rPr lang="en-US" smtClean="0"/>
              <a:t>People in the Manor</a:t>
            </a:r>
          </a:p>
        </p:txBody>
      </p:sp>
      <p:sp>
        <p:nvSpPr>
          <p:cNvPr id="22531" name="Rectangle 3"/>
          <p:cNvSpPr>
            <a:spLocks noGrp="1" noChangeArrowheads="1"/>
          </p:cNvSpPr>
          <p:nvPr>
            <p:ph type="body" idx="1"/>
          </p:nvPr>
        </p:nvSpPr>
        <p:spPr>
          <a:xfrm>
            <a:off x="381000" y="1417638"/>
            <a:ext cx="8229600" cy="4525962"/>
          </a:xfrm>
        </p:spPr>
        <p:txBody>
          <a:bodyPr/>
          <a:lstStyle/>
          <a:p>
            <a:pPr eaLnBrk="1" hangingPunct="1"/>
            <a:r>
              <a:rPr lang="en-US" dirty="0" smtClean="0"/>
              <a:t>Clergy, nobility, peasants</a:t>
            </a:r>
          </a:p>
          <a:p>
            <a:pPr eaLnBrk="1" hangingPunct="1"/>
            <a:r>
              <a:rPr lang="en-US" dirty="0" smtClean="0"/>
              <a:t>Everyone with a duty, all needing each other</a:t>
            </a:r>
          </a:p>
          <a:p>
            <a:pPr eaLnBrk="1" hangingPunct="1"/>
            <a:r>
              <a:rPr lang="en-US" dirty="0" smtClean="0"/>
              <a:t>2 types of peasants: freemen and serfs</a:t>
            </a:r>
          </a:p>
          <a:p>
            <a:pPr eaLnBrk="1" hangingPunct="1">
              <a:buFontTx/>
              <a:buNone/>
            </a:pPr>
            <a:endParaRPr lang="en-US" dirty="0" smtClean="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gradFill rotWithShape="0">
          <a:gsLst>
            <a:gs pos="0">
              <a:srgbClr val="CB7EEE"/>
            </a:gs>
            <a:gs pos="100000">
              <a:srgbClr val="5E3A6E"/>
            </a:gs>
          </a:gsLst>
          <a:lin ang="5400000" scaled="1"/>
        </a:gradFill>
        <a:effectLst/>
      </p:bgPr>
    </p:bg>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457200" y="228600"/>
            <a:ext cx="8229600" cy="792162"/>
          </a:xfrm>
        </p:spPr>
        <p:txBody>
          <a:bodyPr/>
          <a:lstStyle/>
          <a:p>
            <a:pPr eaLnBrk="1" hangingPunct="1"/>
            <a:r>
              <a:rPr lang="en-US" dirty="0" smtClean="0"/>
              <a:t>Life on the Manor</a:t>
            </a:r>
          </a:p>
        </p:txBody>
      </p:sp>
      <p:sp>
        <p:nvSpPr>
          <p:cNvPr id="23555" name="Rectangle 3"/>
          <p:cNvSpPr>
            <a:spLocks noGrp="1" noChangeArrowheads="1"/>
          </p:cNvSpPr>
          <p:nvPr>
            <p:ph type="body" idx="1"/>
          </p:nvPr>
        </p:nvSpPr>
        <p:spPr>
          <a:xfrm>
            <a:off x="381000" y="1219200"/>
            <a:ext cx="8229600" cy="4525963"/>
          </a:xfrm>
        </p:spPr>
        <p:txBody>
          <a:bodyPr/>
          <a:lstStyle/>
          <a:p>
            <a:pPr eaLnBrk="1" hangingPunct="1">
              <a:lnSpc>
                <a:spcPct val="90000"/>
              </a:lnSpc>
            </a:pPr>
            <a:r>
              <a:rPr lang="en-US" dirty="0" smtClean="0"/>
              <a:t>Home for life for the peasants</a:t>
            </a:r>
          </a:p>
          <a:p>
            <a:pPr eaLnBrk="1" hangingPunct="1">
              <a:lnSpc>
                <a:spcPct val="90000"/>
              </a:lnSpc>
            </a:pPr>
            <a:r>
              <a:rPr lang="en-US" dirty="0" smtClean="0"/>
              <a:t>Easter and Christmas celebrated</a:t>
            </a:r>
          </a:p>
          <a:p>
            <a:pPr eaLnBrk="1" hangingPunct="1">
              <a:lnSpc>
                <a:spcPct val="90000"/>
              </a:lnSpc>
            </a:pPr>
            <a:r>
              <a:rPr lang="en-US" dirty="0" smtClean="0"/>
              <a:t>Peasants worked</a:t>
            </a:r>
          </a:p>
          <a:p>
            <a:pPr eaLnBrk="1" hangingPunct="1">
              <a:lnSpc>
                <a:spcPct val="90000"/>
              </a:lnSpc>
              <a:buFontTx/>
              <a:buNone/>
            </a:pPr>
            <a:r>
              <a:rPr lang="en-US" dirty="0" smtClean="0"/>
              <a:t>	 </a:t>
            </a:r>
            <a:r>
              <a:rPr lang="en-US" b="1" dirty="0" smtClean="0"/>
              <a:t>hard</a:t>
            </a:r>
          </a:p>
          <a:p>
            <a:pPr eaLnBrk="1" hangingPunct="1">
              <a:lnSpc>
                <a:spcPct val="90000"/>
              </a:lnSpc>
            </a:pPr>
            <a:r>
              <a:rPr lang="en-US" dirty="0" smtClean="0">
                <a:solidFill>
                  <a:schemeClr val="bg1"/>
                </a:solidFill>
              </a:rPr>
              <a:t>Famine</a:t>
            </a:r>
          </a:p>
          <a:p>
            <a:pPr eaLnBrk="1" hangingPunct="1">
              <a:lnSpc>
                <a:spcPct val="90000"/>
              </a:lnSpc>
            </a:pPr>
            <a:r>
              <a:rPr lang="en-US" dirty="0" smtClean="0">
                <a:solidFill>
                  <a:schemeClr val="bg1"/>
                </a:solidFill>
              </a:rPr>
              <a:t>Wars</a:t>
            </a:r>
          </a:p>
          <a:p>
            <a:pPr eaLnBrk="1" hangingPunct="1">
              <a:lnSpc>
                <a:spcPct val="90000"/>
              </a:lnSpc>
            </a:pPr>
            <a:r>
              <a:rPr lang="en-US" dirty="0" smtClean="0">
                <a:solidFill>
                  <a:schemeClr val="bg1"/>
                </a:solidFill>
              </a:rPr>
              <a:t>Short lifespan </a:t>
            </a:r>
          </a:p>
          <a:p>
            <a:pPr eaLnBrk="1" hangingPunct="1">
              <a:lnSpc>
                <a:spcPct val="90000"/>
              </a:lnSpc>
              <a:buFontTx/>
              <a:buNone/>
            </a:pPr>
            <a:r>
              <a:rPr lang="en-US" dirty="0" smtClean="0">
                <a:solidFill>
                  <a:schemeClr val="bg1"/>
                </a:solidFill>
              </a:rPr>
              <a:t>	for peasants</a:t>
            </a:r>
          </a:p>
        </p:txBody>
      </p:sp>
      <p:pic>
        <p:nvPicPr>
          <p:cNvPr id="23556" name="Picture 5" descr="peasants"/>
          <p:cNvPicPr>
            <a:picLocks noChangeAspect="1" noChangeArrowheads="1"/>
          </p:cNvPicPr>
          <p:nvPr/>
        </p:nvPicPr>
        <p:blipFill>
          <a:blip r:embed="rId2" cstate="print"/>
          <a:srcRect/>
          <a:stretch>
            <a:fillRect/>
          </a:stretch>
        </p:blipFill>
        <p:spPr bwMode="auto">
          <a:xfrm>
            <a:off x="4362450" y="2524125"/>
            <a:ext cx="4552950" cy="41052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457200" y="0"/>
            <a:ext cx="8229600" cy="1219200"/>
          </a:xfrm>
        </p:spPr>
        <p:txBody>
          <a:bodyPr/>
          <a:lstStyle/>
          <a:p>
            <a:pPr eaLnBrk="1" hangingPunct="1"/>
            <a:r>
              <a:rPr lang="en-US" sz="5400" u="sng" dirty="0" smtClean="0">
                <a:latin typeface="Busso" pitchFamily="2" charset="0"/>
              </a:rPr>
              <a:t>Five Patriarchates</a:t>
            </a:r>
          </a:p>
        </p:txBody>
      </p:sp>
      <p:sp>
        <p:nvSpPr>
          <p:cNvPr id="4099" name="Rectangle 3"/>
          <p:cNvSpPr>
            <a:spLocks noGrp="1" noChangeArrowheads="1"/>
          </p:cNvSpPr>
          <p:nvPr>
            <p:ph type="body" idx="1"/>
          </p:nvPr>
        </p:nvSpPr>
        <p:spPr>
          <a:xfrm>
            <a:off x="228600" y="1295400"/>
            <a:ext cx="8763000" cy="5105400"/>
          </a:xfrm>
        </p:spPr>
        <p:txBody>
          <a:bodyPr/>
          <a:lstStyle/>
          <a:p>
            <a:pPr eaLnBrk="1" hangingPunct="1">
              <a:buFontTx/>
              <a:buNone/>
            </a:pPr>
            <a:r>
              <a:rPr lang="en-US" sz="2800" dirty="0" smtClean="0"/>
              <a:t>Five cities became patriarchates through the course of time. The reason each city was a patriarchate is listed below:</a:t>
            </a:r>
          </a:p>
          <a:p>
            <a:pPr eaLnBrk="1" hangingPunct="1"/>
            <a:r>
              <a:rPr lang="en-US" sz="2800" b="1" dirty="0" smtClean="0"/>
              <a:t>Jerusalem</a:t>
            </a:r>
            <a:r>
              <a:rPr lang="en-US" sz="2800" dirty="0" smtClean="0"/>
              <a:t>: the beginning of the church</a:t>
            </a:r>
          </a:p>
          <a:p>
            <a:pPr eaLnBrk="1" hangingPunct="1"/>
            <a:r>
              <a:rPr lang="en-US" sz="2800" b="1" dirty="0" smtClean="0"/>
              <a:t>Antioch</a:t>
            </a:r>
            <a:r>
              <a:rPr lang="en-US" sz="2800" dirty="0" smtClean="0"/>
              <a:t>: early center of the church and the origin of the missionary journeys of Paul</a:t>
            </a:r>
          </a:p>
          <a:p>
            <a:pPr eaLnBrk="1" hangingPunct="1"/>
            <a:r>
              <a:rPr lang="en-US" sz="2800" b="1" dirty="0" smtClean="0"/>
              <a:t>Rome</a:t>
            </a:r>
            <a:r>
              <a:rPr lang="en-US" sz="2800" dirty="0" smtClean="0"/>
              <a:t>: the head of the Roman Empire</a:t>
            </a:r>
          </a:p>
          <a:p>
            <a:pPr eaLnBrk="1" hangingPunct="1"/>
            <a:r>
              <a:rPr lang="en-US" sz="2800" b="1" dirty="0" smtClean="0"/>
              <a:t>Alexandria</a:t>
            </a:r>
            <a:r>
              <a:rPr lang="en-US" sz="2800" dirty="0" smtClean="0"/>
              <a:t>: another prominent city in the empire as well as a center of intellectual learning</a:t>
            </a:r>
          </a:p>
          <a:p>
            <a:pPr eaLnBrk="1" hangingPunct="1"/>
            <a:r>
              <a:rPr lang="en-US" sz="2800" b="1" dirty="0" smtClean="0"/>
              <a:t>Constantinople</a:t>
            </a:r>
            <a:r>
              <a:rPr lang="en-US" sz="2800" dirty="0" smtClean="0"/>
              <a:t>: the capital of the Eastern Roman Empire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checkerboard(across)">
                                      <p:cBhvr>
                                        <p:cTn id="7" dur="500"/>
                                        <p:tgtEl>
                                          <p:spTgt spid="4098"/>
                                        </p:tgtEl>
                                      </p:cBhvr>
                                    </p:animEffect>
                                  </p:childTnLst>
                                </p:cTn>
                              </p:par>
                            </p:childTnLst>
                          </p:cTn>
                        </p:par>
                      </p:childTnLst>
                    </p:cTn>
                  </p:par>
                  <p:par>
                    <p:cTn id="8" fill="hold">
                      <p:stCondLst>
                        <p:cond delay="indefinite"/>
                      </p:stCondLst>
                      <p:childTnLst>
                        <p:par>
                          <p:cTn id="9" fill="hold">
                            <p:stCondLst>
                              <p:cond delay="0"/>
                            </p:stCondLst>
                            <p:childTnLst>
                              <p:par>
                                <p:cTn id="10" presetID="13" presetClass="entr" presetSubtype="16" fill="hold" nodeType="clickEffect">
                                  <p:stCondLst>
                                    <p:cond delay="0"/>
                                  </p:stCondLst>
                                  <p:childTnLst>
                                    <p:set>
                                      <p:cBhvr>
                                        <p:cTn id="11" dur="1" fill="hold">
                                          <p:stCondLst>
                                            <p:cond delay="0"/>
                                          </p:stCondLst>
                                        </p:cTn>
                                        <p:tgtEl>
                                          <p:spTgt spid="4099">
                                            <p:txEl>
                                              <p:pRg st="0" end="0"/>
                                            </p:txEl>
                                          </p:spTgt>
                                        </p:tgtEl>
                                        <p:attrNameLst>
                                          <p:attrName>style.visibility</p:attrName>
                                        </p:attrNameLst>
                                      </p:cBhvr>
                                      <p:to>
                                        <p:strVal val="visible"/>
                                      </p:to>
                                    </p:set>
                                    <p:animEffect transition="in" filter="plus(in)">
                                      <p:cBhvr>
                                        <p:cTn id="12" dur="2000"/>
                                        <p:tgtEl>
                                          <p:spTgt spid="4099">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3" presetClass="entr" presetSubtype="16" fill="hold" nodeType="clickEffect">
                                  <p:stCondLst>
                                    <p:cond delay="0"/>
                                  </p:stCondLst>
                                  <p:childTnLst>
                                    <p:set>
                                      <p:cBhvr>
                                        <p:cTn id="16" dur="1" fill="hold">
                                          <p:stCondLst>
                                            <p:cond delay="0"/>
                                          </p:stCondLst>
                                        </p:cTn>
                                        <p:tgtEl>
                                          <p:spTgt spid="4099">
                                            <p:txEl>
                                              <p:pRg st="1" end="1"/>
                                            </p:txEl>
                                          </p:spTgt>
                                        </p:tgtEl>
                                        <p:attrNameLst>
                                          <p:attrName>style.visibility</p:attrName>
                                        </p:attrNameLst>
                                      </p:cBhvr>
                                      <p:to>
                                        <p:strVal val="visible"/>
                                      </p:to>
                                    </p:set>
                                    <p:animEffect transition="in" filter="plus(in)">
                                      <p:cBhvr>
                                        <p:cTn id="17" dur="2000"/>
                                        <p:tgtEl>
                                          <p:spTgt spid="4099">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3" presetClass="entr" presetSubtype="16" fill="hold" nodeType="clickEffect">
                                  <p:stCondLst>
                                    <p:cond delay="0"/>
                                  </p:stCondLst>
                                  <p:childTnLst>
                                    <p:set>
                                      <p:cBhvr>
                                        <p:cTn id="21" dur="1" fill="hold">
                                          <p:stCondLst>
                                            <p:cond delay="0"/>
                                          </p:stCondLst>
                                        </p:cTn>
                                        <p:tgtEl>
                                          <p:spTgt spid="4099">
                                            <p:txEl>
                                              <p:pRg st="2" end="2"/>
                                            </p:txEl>
                                          </p:spTgt>
                                        </p:tgtEl>
                                        <p:attrNameLst>
                                          <p:attrName>style.visibility</p:attrName>
                                        </p:attrNameLst>
                                      </p:cBhvr>
                                      <p:to>
                                        <p:strVal val="visible"/>
                                      </p:to>
                                    </p:set>
                                    <p:animEffect transition="in" filter="plus(in)">
                                      <p:cBhvr>
                                        <p:cTn id="22" dur="2000"/>
                                        <p:tgtEl>
                                          <p:spTgt spid="4099">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3" presetClass="entr" presetSubtype="16" fill="hold" nodeType="clickEffect">
                                  <p:stCondLst>
                                    <p:cond delay="0"/>
                                  </p:stCondLst>
                                  <p:childTnLst>
                                    <p:set>
                                      <p:cBhvr>
                                        <p:cTn id="26" dur="1" fill="hold">
                                          <p:stCondLst>
                                            <p:cond delay="0"/>
                                          </p:stCondLst>
                                        </p:cTn>
                                        <p:tgtEl>
                                          <p:spTgt spid="4099">
                                            <p:txEl>
                                              <p:pRg st="3" end="3"/>
                                            </p:txEl>
                                          </p:spTgt>
                                        </p:tgtEl>
                                        <p:attrNameLst>
                                          <p:attrName>style.visibility</p:attrName>
                                        </p:attrNameLst>
                                      </p:cBhvr>
                                      <p:to>
                                        <p:strVal val="visible"/>
                                      </p:to>
                                    </p:set>
                                    <p:animEffect transition="in" filter="plus(in)">
                                      <p:cBhvr>
                                        <p:cTn id="27" dur="2000"/>
                                        <p:tgtEl>
                                          <p:spTgt spid="4099">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3" presetClass="entr" presetSubtype="16" fill="hold" nodeType="clickEffect">
                                  <p:stCondLst>
                                    <p:cond delay="0"/>
                                  </p:stCondLst>
                                  <p:childTnLst>
                                    <p:set>
                                      <p:cBhvr>
                                        <p:cTn id="31" dur="1" fill="hold">
                                          <p:stCondLst>
                                            <p:cond delay="0"/>
                                          </p:stCondLst>
                                        </p:cTn>
                                        <p:tgtEl>
                                          <p:spTgt spid="4099">
                                            <p:txEl>
                                              <p:pRg st="4" end="4"/>
                                            </p:txEl>
                                          </p:spTgt>
                                        </p:tgtEl>
                                        <p:attrNameLst>
                                          <p:attrName>style.visibility</p:attrName>
                                        </p:attrNameLst>
                                      </p:cBhvr>
                                      <p:to>
                                        <p:strVal val="visible"/>
                                      </p:to>
                                    </p:set>
                                    <p:animEffect transition="in" filter="plus(in)">
                                      <p:cBhvr>
                                        <p:cTn id="32" dur="2000"/>
                                        <p:tgtEl>
                                          <p:spTgt spid="4099">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3" presetClass="entr" presetSubtype="16" fill="hold" nodeType="clickEffect">
                                  <p:stCondLst>
                                    <p:cond delay="0"/>
                                  </p:stCondLst>
                                  <p:childTnLst>
                                    <p:set>
                                      <p:cBhvr>
                                        <p:cTn id="36" dur="1" fill="hold">
                                          <p:stCondLst>
                                            <p:cond delay="0"/>
                                          </p:stCondLst>
                                        </p:cTn>
                                        <p:tgtEl>
                                          <p:spTgt spid="4099">
                                            <p:txEl>
                                              <p:pRg st="5" end="5"/>
                                            </p:txEl>
                                          </p:spTgt>
                                        </p:tgtEl>
                                        <p:attrNameLst>
                                          <p:attrName>style.visibility</p:attrName>
                                        </p:attrNameLst>
                                      </p:cBhvr>
                                      <p:to>
                                        <p:strVal val="visible"/>
                                      </p:to>
                                    </p:set>
                                    <p:animEffect transition="in" filter="plus(in)">
                                      <p:cBhvr>
                                        <p:cTn id="37" dur="2000"/>
                                        <p:tgtEl>
                                          <p:spTgt spid="409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r>
              <a:rPr lang="en-US" sz="6000" u="sng" dirty="0" smtClean="0">
                <a:latin typeface="Busso"/>
              </a:rPr>
              <a:t>The Head of the Church</a:t>
            </a:r>
          </a:p>
        </p:txBody>
      </p:sp>
      <p:sp>
        <p:nvSpPr>
          <p:cNvPr id="5123" name="Rectangle 3"/>
          <p:cNvSpPr>
            <a:spLocks noGrp="1" noChangeArrowheads="1"/>
          </p:cNvSpPr>
          <p:nvPr>
            <p:ph type="body" idx="1"/>
          </p:nvPr>
        </p:nvSpPr>
        <p:spPr/>
        <p:txBody>
          <a:bodyPr/>
          <a:lstStyle/>
          <a:p>
            <a:pPr eaLnBrk="1" hangingPunct="1"/>
            <a:r>
              <a:rPr lang="en-US" smtClean="0"/>
              <a:t>Political organizations in early centuries</a:t>
            </a:r>
          </a:p>
          <a:p>
            <a:pPr eaLnBrk="1" hangingPunct="1"/>
            <a:r>
              <a:rPr lang="en-US" smtClean="0"/>
              <a:t>Church of Rome at top of ranks</a:t>
            </a:r>
          </a:p>
          <a:p>
            <a:pPr lvl="1" eaLnBrk="1" hangingPunct="1"/>
            <a:r>
              <a:rPr lang="en-US" smtClean="0"/>
              <a:t>Largest and wealthiest city in the Roman empire</a:t>
            </a:r>
          </a:p>
          <a:p>
            <a:pPr lvl="1" eaLnBrk="1" hangingPunct="1"/>
            <a:r>
              <a:rPr lang="en-US" smtClean="0"/>
              <a:t>Leader in economy and politics – spirituality followed</a:t>
            </a:r>
          </a:p>
          <a:p>
            <a:pPr lvl="1" eaLnBrk="1" hangingPunct="1"/>
            <a:r>
              <a:rPr lang="en-US" smtClean="0"/>
              <a:t>Leo I of Rome was able to save city from attack by the Huns in 452</a:t>
            </a:r>
          </a:p>
          <a:p>
            <a:pPr lvl="2" eaLnBrk="1" hangingPunct="1"/>
            <a:r>
              <a:rPr lang="en-US" smtClean="0"/>
              <a:t>Known as pope (</a:t>
            </a:r>
            <a:r>
              <a:rPr lang="en-US" i="1" smtClean="0"/>
              <a:t>papa – </a:t>
            </a:r>
            <a:r>
              <a:rPr lang="en-US" smtClean="0"/>
              <a:t>“Father-Protector”)</a:t>
            </a:r>
          </a:p>
          <a:p>
            <a:pPr lvl="1" eaLnBrk="1" hangingPunct="1">
              <a:buFontTx/>
              <a:buNone/>
            </a:pPr>
            <a:endParaRPr lang="en-US"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fade">
                                      <p:cBhvr>
                                        <p:cTn id="7" dur="2000"/>
                                        <p:tgtEl>
                                          <p:spTgt spid="5122"/>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5123">
                                            <p:txEl>
                                              <p:pRg st="0" end="0"/>
                                            </p:txEl>
                                          </p:spTgt>
                                        </p:tgtEl>
                                        <p:attrNameLst>
                                          <p:attrName>style.visibility</p:attrName>
                                        </p:attrNameLst>
                                      </p:cBhvr>
                                      <p:to>
                                        <p:strVal val="visible"/>
                                      </p:to>
                                    </p:set>
                                    <p:animEffect transition="in" filter="box(in)">
                                      <p:cBhvr>
                                        <p:cTn id="12" dur="500"/>
                                        <p:tgtEl>
                                          <p:spTgt spid="512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5123">
                                            <p:txEl>
                                              <p:pRg st="1" end="1"/>
                                            </p:txEl>
                                          </p:spTgt>
                                        </p:tgtEl>
                                        <p:attrNameLst>
                                          <p:attrName>style.visibility</p:attrName>
                                        </p:attrNameLst>
                                      </p:cBhvr>
                                      <p:to>
                                        <p:strVal val="visible"/>
                                      </p:to>
                                    </p:set>
                                    <p:animEffect transition="in" filter="box(in)">
                                      <p:cBhvr>
                                        <p:cTn id="17" dur="500"/>
                                        <p:tgtEl>
                                          <p:spTgt spid="512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5123">
                                            <p:txEl>
                                              <p:pRg st="2" end="2"/>
                                            </p:txEl>
                                          </p:spTgt>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5123">
                                            <p:txEl>
                                              <p:pRg st="3" end="3"/>
                                            </p:txEl>
                                          </p:spTgt>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nodeType="clickEffect">
                                  <p:stCondLst>
                                    <p:cond delay="0"/>
                                  </p:stCondLst>
                                  <p:childTnLst>
                                    <p:set>
                                      <p:cBhvr>
                                        <p:cTn id="29" dur="1" fill="hold">
                                          <p:stCondLst>
                                            <p:cond delay="0"/>
                                          </p:stCondLst>
                                        </p:cTn>
                                        <p:tgtEl>
                                          <p:spTgt spid="5123">
                                            <p:txEl>
                                              <p:pRg st="4" end="4"/>
                                            </p:txEl>
                                          </p:spTgt>
                                        </p:tgtEl>
                                        <p:attrNameLst>
                                          <p:attrName>style.visibility</p:attrName>
                                        </p:attrNameLst>
                                      </p:cBhvr>
                                      <p:to>
                                        <p:strVal val="visible"/>
                                      </p:to>
                                    </p:set>
                                  </p:childTnLst>
                                </p:cTn>
                              </p:par>
                              <p:par>
                                <p:cTn id="30" presetID="1" presetClass="entr" presetSubtype="0" fill="hold" nodeType="withEffect">
                                  <p:stCondLst>
                                    <p:cond delay="0"/>
                                  </p:stCondLst>
                                  <p:childTnLst>
                                    <p:set>
                                      <p:cBhvr>
                                        <p:cTn id="31" dur="1" fill="hold">
                                          <p:stCondLst>
                                            <p:cond delay="0"/>
                                          </p:stCondLst>
                                        </p:cTn>
                                        <p:tgtEl>
                                          <p:spTgt spid="512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457200" y="228600"/>
            <a:ext cx="8229600" cy="1143000"/>
          </a:xfrm>
        </p:spPr>
        <p:txBody>
          <a:bodyPr/>
          <a:lstStyle/>
          <a:p>
            <a:pPr eaLnBrk="1" hangingPunct="1"/>
            <a:r>
              <a:rPr lang="en-US" sz="6000" u="sng" dirty="0" smtClean="0">
                <a:solidFill>
                  <a:srgbClr val="000000"/>
                </a:solidFill>
                <a:latin typeface="Busso"/>
              </a:rPr>
              <a:t>The Head of the Church</a:t>
            </a:r>
            <a:endParaRPr lang="en-US" dirty="0" smtClean="0"/>
          </a:p>
        </p:txBody>
      </p:sp>
      <p:sp>
        <p:nvSpPr>
          <p:cNvPr id="6147" name="Rectangle 3"/>
          <p:cNvSpPr>
            <a:spLocks noGrp="1" noChangeArrowheads="1"/>
          </p:cNvSpPr>
          <p:nvPr>
            <p:ph type="body" idx="1"/>
          </p:nvPr>
        </p:nvSpPr>
        <p:spPr>
          <a:xfrm>
            <a:off x="457200" y="1600200"/>
            <a:ext cx="8229600" cy="4830763"/>
          </a:xfrm>
        </p:spPr>
        <p:txBody>
          <a:bodyPr/>
          <a:lstStyle/>
          <a:p>
            <a:pPr eaLnBrk="1" hangingPunct="1"/>
            <a:r>
              <a:rPr lang="en-US" dirty="0" err="1" smtClean="0"/>
              <a:t>Petrine</a:t>
            </a:r>
            <a:r>
              <a:rPr lang="en-US" dirty="0" smtClean="0"/>
              <a:t> theory of the Roman bishops</a:t>
            </a:r>
          </a:p>
          <a:p>
            <a:pPr lvl="1" eaLnBrk="1" hangingPunct="1"/>
            <a:r>
              <a:rPr lang="en-US" dirty="0" smtClean="0"/>
              <a:t>The apostle Peter was in place of Christ on earth and became 1</a:t>
            </a:r>
            <a:r>
              <a:rPr lang="en-US" baseline="30000" dirty="0" smtClean="0"/>
              <a:t>st</a:t>
            </a:r>
            <a:r>
              <a:rPr lang="en-US" dirty="0" smtClean="0"/>
              <a:t> bishop of Rome</a:t>
            </a:r>
          </a:p>
          <a:p>
            <a:pPr lvl="2" eaLnBrk="1" hangingPunct="1"/>
            <a:r>
              <a:rPr lang="en-US" dirty="0" smtClean="0"/>
              <a:t>(Matt. 16 “Thou are Peter and upon this rock I will build my church”)</a:t>
            </a:r>
          </a:p>
          <a:p>
            <a:pPr lvl="2" eaLnBrk="1" hangingPunct="1"/>
            <a:r>
              <a:rPr lang="en-US" dirty="0" smtClean="0"/>
              <a:t>Authority is supposedly passed down </a:t>
            </a:r>
          </a:p>
          <a:p>
            <a:pPr eaLnBrk="1" hangingPunct="1"/>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147">
                                            <p:txEl>
                                              <p:pRg st="0" end="0"/>
                                            </p:txEl>
                                          </p:spTgt>
                                        </p:tgtEl>
                                        <p:attrNameLst>
                                          <p:attrName>style.visibility</p:attrName>
                                        </p:attrNameLst>
                                      </p:cBhvr>
                                      <p:to>
                                        <p:strVal val="visible"/>
                                      </p:to>
                                    </p:set>
                                    <p:animEffect transition="in" filter="blinds(horizontal)">
                                      <p:cBhvr>
                                        <p:cTn id="7" dur="500"/>
                                        <p:tgtEl>
                                          <p:spTgt spid="614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6147">
                                            <p:txEl>
                                              <p:pRg st="1" end="1"/>
                                            </p:txEl>
                                          </p:spTgt>
                                        </p:tgtEl>
                                        <p:attrNameLst>
                                          <p:attrName>style.visibility</p:attrName>
                                        </p:attrNameLst>
                                      </p:cBhvr>
                                      <p:to>
                                        <p:strVal val="visible"/>
                                      </p:to>
                                    </p:set>
                                    <p:animEffect transition="in" filter="blinds(horizontal)">
                                      <p:cBhvr>
                                        <p:cTn id="12" dur="500"/>
                                        <p:tgtEl>
                                          <p:spTgt spid="614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6147">
                                            <p:txEl>
                                              <p:pRg st="2" end="2"/>
                                            </p:txEl>
                                          </p:spTgt>
                                        </p:tgtEl>
                                        <p:attrNameLst>
                                          <p:attrName>style.visibility</p:attrName>
                                        </p:attrNameLst>
                                      </p:cBhvr>
                                      <p:to>
                                        <p:strVal val="visible"/>
                                      </p:to>
                                    </p:set>
                                    <p:animEffect transition="in" filter="blinds(horizontal)">
                                      <p:cBhvr>
                                        <p:cTn id="17" dur="500"/>
                                        <p:tgtEl>
                                          <p:spTgt spid="6147">
                                            <p:txEl>
                                              <p:pRg st="2" end="2"/>
                                            </p:txEl>
                                          </p:spTgt>
                                        </p:tgtEl>
                                      </p:cBhvr>
                                    </p:animEffect>
                                  </p:childTnLst>
                                </p:cTn>
                              </p:par>
                              <p:par>
                                <p:cTn id="18" presetID="3" presetClass="entr" presetSubtype="10" fill="hold" nodeType="withEffect">
                                  <p:stCondLst>
                                    <p:cond delay="0"/>
                                  </p:stCondLst>
                                  <p:childTnLst>
                                    <p:set>
                                      <p:cBhvr>
                                        <p:cTn id="19" dur="1" fill="hold">
                                          <p:stCondLst>
                                            <p:cond delay="0"/>
                                          </p:stCondLst>
                                        </p:cTn>
                                        <p:tgtEl>
                                          <p:spTgt spid="6147">
                                            <p:txEl>
                                              <p:pRg st="3" end="3"/>
                                            </p:txEl>
                                          </p:spTgt>
                                        </p:tgtEl>
                                        <p:attrNameLst>
                                          <p:attrName>style.visibility</p:attrName>
                                        </p:attrNameLst>
                                      </p:cBhvr>
                                      <p:to>
                                        <p:strVal val="visible"/>
                                      </p:to>
                                    </p:set>
                                    <p:animEffect transition="in" filter="blinds(horizontal)">
                                      <p:cBhvr>
                                        <p:cTn id="20" dur="500"/>
                                        <p:tgtEl>
                                          <p:spTgt spid="614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457200" y="274638"/>
            <a:ext cx="8229600" cy="715962"/>
          </a:xfrm>
        </p:spPr>
        <p:txBody>
          <a:bodyPr/>
          <a:lstStyle/>
          <a:p>
            <a:pPr eaLnBrk="1" hangingPunct="1"/>
            <a:r>
              <a:rPr lang="en-US" sz="5400" u="sng" dirty="0" smtClean="0">
                <a:latin typeface="Busso"/>
              </a:rPr>
              <a:t>The Church’s Teaching</a:t>
            </a:r>
          </a:p>
        </p:txBody>
      </p:sp>
      <p:sp>
        <p:nvSpPr>
          <p:cNvPr id="13315" name="Rectangle 3"/>
          <p:cNvSpPr>
            <a:spLocks noGrp="1" noChangeArrowheads="1"/>
          </p:cNvSpPr>
          <p:nvPr>
            <p:ph type="body" idx="1"/>
          </p:nvPr>
        </p:nvSpPr>
        <p:spPr>
          <a:xfrm>
            <a:off x="457200" y="1112837"/>
            <a:ext cx="8229600" cy="5287963"/>
          </a:xfrm>
        </p:spPr>
        <p:txBody>
          <a:bodyPr/>
          <a:lstStyle/>
          <a:p>
            <a:pPr eaLnBrk="1" hangingPunct="1"/>
            <a:r>
              <a:rPr lang="en-US" sz="2800" dirty="0" smtClean="0"/>
              <a:t>Religion dominated society during MA, but time characterized by spiritual darkness</a:t>
            </a:r>
          </a:p>
          <a:p>
            <a:pPr eaLnBrk="1" hangingPunct="1"/>
            <a:r>
              <a:rPr lang="en-US" sz="2800" dirty="0" smtClean="0"/>
              <a:t>Roman sacramental system</a:t>
            </a:r>
          </a:p>
          <a:p>
            <a:pPr lvl="1" eaLnBrk="1" hangingPunct="1">
              <a:buFontTx/>
              <a:buNone/>
            </a:pPr>
            <a:r>
              <a:rPr lang="en-US" sz="2000" dirty="0" smtClean="0"/>
              <a:t>Sacrament – a religious act that grants grace</a:t>
            </a:r>
          </a:p>
          <a:p>
            <a:pPr lvl="1" eaLnBrk="1" hangingPunct="1"/>
            <a:r>
              <a:rPr lang="en-US" sz="2000" i="1" dirty="0" smtClean="0"/>
              <a:t>Baptism</a:t>
            </a:r>
          </a:p>
          <a:p>
            <a:pPr lvl="1" eaLnBrk="1" hangingPunct="1"/>
            <a:r>
              <a:rPr lang="en-US" sz="2000" i="1" dirty="0" smtClean="0"/>
              <a:t>Confirmation</a:t>
            </a:r>
          </a:p>
          <a:p>
            <a:pPr lvl="1" eaLnBrk="1" hangingPunct="1"/>
            <a:r>
              <a:rPr lang="en-US" sz="2000" i="1" dirty="0" smtClean="0"/>
              <a:t>Penance</a:t>
            </a:r>
          </a:p>
          <a:p>
            <a:pPr lvl="1" eaLnBrk="1" hangingPunct="1"/>
            <a:r>
              <a:rPr lang="en-US" sz="2000" i="1" dirty="0" smtClean="0"/>
              <a:t>Holy Eucharist  	</a:t>
            </a:r>
            <a:r>
              <a:rPr lang="en-US" sz="2000" dirty="0" smtClean="0"/>
              <a:t>-Transubstantiation-  Mass</a:t>
            </a:r>
          </a:p>
          <a:p>
            <a:pPr lvl="1" eaLnBrk="1" hangingPunct="1"/>
            <a:r>
              <a:rPr lang="en-US" sz="2000" i="1" dirty="0" smtClean="0"/>
              <a:t>Matrimony</a:t>
            </a:r>
          </a:p>
          <a:p>
            <a:pPr lvl="1" eaLnBrk="1" hangingPunct="1"/>
            <a:r>
              <a:rPr lang="en-US" sz="2000" i="1" dirty="0" smtClean="0"/>
              <a:t>Holy Orders</a:t>
            </a:r>
          </a:p>
          <a:p>
            <a:pPr lvl="1" eaLnBrk="1" hangingPunct="1"/>
            <a:r>
              <a:rPr lang="en-US" sz="2000" i="1" dirty="0" smtClean="0"/>
              <a:t>Extreme Unction 		-</a:t>
            </a:r>
            <a:r>
              <a:rPr lang="en-US" sz="2000" dirty="0" smtClean="0"/>
              <a:t>Anointing the Sick</a:t>
            </a:r>
          </a:p>
          <a:p>
            <a:pPr eaLnBrk="1" hangingPunct="1"/>
            <a:r>
              <a:rPr lang="en-US" sz="2400" dirty="0" smtClean="0"/>
              <a:t>Salvation became a product of works,</a:t>
            </a:r>
          </a:p>
          <a:p>
            <a:pPr lvl="1" eaLnBrk="1" hangingPunct="1">
              <a:buFontTx/>
              <a:buNone/>
            </a:pPr>
            <a:r>
              <a:rPr lang="en-US" sz="2000" dirty="0" smtClean="0"/>
              <a:t>not grace</a:t>
            </a:r>
          </a:p>
          <a:p>
            <a:pPr eaLnBrk="1" hangingPunct="1"/>
            <a:endParaRPr lang="en-US" sz="2400" dirty="0" smtClean="0"/>
          </a:p>
        </p:txBody>
      </p:sp>
      <p:pic>
        <p:nvPicPr>
          <p:cNvPr id="13317" name="Picture 5" descr="baptism"/>
          <p:cNvPicPr>
            <a:picLocks noChangeAspect="1" noChangeArrowheads="1"/>
          </p:cNvPicPr>
          <p:nvPr/>
        </p:nvPicPr>
        <p:blipFill>
          <a:blip r:embed="rId3" cstate="print"/>
          <a:srcRect/>
          <a:stretch>
            <a:fillRect/>
          </a:stretch>
        </p:blipFill>
        <p:spPr bwMode="auto">
          <a:xfrm>
            <a:off x="6781800" y="1676400"/>
            <a:ext cx="1628775" cy="2305050"/>
          </a:xfrm>
          <a:prstGeom prst="rect">
            <a:avLst/>
          </a:prstGeom>
          <a:noFill/>
          <a:ln w="9525">
            <a:noFill/>
            <a:miter lim="800000"/>
            <a:headEnd/>
            <a:tailEnd/>
          </a:ln>
        </p:spPr>
      </p:pic>
      <p:pic>
        <p:nvPicPr>
          <p:cNvPr id="13319" name="Picture 7" descr="communion"/>
          <p:cNvPicPr>
            <a:picLocks noChangeAspect="1" noChangeArrowheads="1"/>
          </p:cNvPicPr>
          <p:nvPr/>
        </p:nvPicPr>
        <p:blipFill>
          <a:blip r:embed="rId4" cstate="print"/>
          <a:srcRect/>
          <a:stretch>
            <a:fillRect/>
          </a:stretch>
        </p:blipFill>
        <p:spPr bwMode="auto">
          <a:xfrm>
            <a:off x="6705600" y="4343400"/>
            <a:ext cx="1619250" cy="17907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13314"/>
                                        </p:tgtEl>
                                        <p:attrNameLst>
                                          <p:attrName>style.visibility</p:attrName>
                                        </p:attrNameLst>
                                      </p:cBhvr>
                                      <p:to>
                                        <p:strVal val="visible"/>
                                      </p:to>
                                    </p:set>
                                    <p:anim calcmode="lin" valueType="num">
                                      <p:cBhvr>
                                        <p:cTn id="7" dur="500" fill="hold"/>
                                        <p:tgtEl>
                                          <p:spTgt spid="13314"/>
                                        </p:tgtEl>
                                        <p:attrNameLst>
                                          <p:attrName>ppt_w</p:attrName>
                                        </p:attrNameLst>
                                      </p:cBhvr>
                                      <p:tavLst>
                                        <p:tav tm="0">
                                          <p:val>
                                            <p:fltVal val="0"/>
                                          </p:val>
                                        </p:tav>
                                        <p:tav tm="100000">
                                          <p:val>
                                            <p:strVal val="#ppt_w"/>
                                          </p:val>
                                        </p:tav>
                                      </p:tavLst>
                                    </p:anim>
                                    <p:anim calcmode="lin" valueType="num">
                                      <p:cBhvr>
                                        <p:cTn id="8" dur="500" fill="hold"/>
                                        <p:tgtEl>
                                          <p:spTgt spid="1331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nodeType="clickEffect">
                                  <p:stCondLst>
                                    <p:cond delay="0"/>
                                  </p:stCondLst>
                                  <p:childTnLst>
                                    <p:set>
                                      <p:cBhvr>
                                        <p:cTn id="12" dur="1" fill="hold">
                                          <p:stCondLst>
                                            <p:cond delay="0"/>
                                          </p:stCondLst>
                                        </p:cTn>
                                        <p:tgtEl>
                                          <p:spTgt spid="13315">
                                            <p:txEl>
                                              <p:pRg st="0" end="0"/>
                                            </p:txEl>
                                          </p:spTgt>
                                        </p:tgtEl>
                                        <p:attrNameLst>
                                          <p:attrName>style.visibility</p:attrName>
                                        </p:attrNameLst>
                                      </p:cBhvr>
                                      <p:to>
                                        <p:strVal val="visible"/>
                                      </p:to>
                                    </p:set>
                                    <p:anim calcmode="lin" valueType="num">
                                      <p:cBhvr>
                                        <p:cTn id="13" dur="500" fill="hold"/>
                                        <p:tgtEl>
                                          <p:spTgt spid="13315">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13315">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nodeType="clickEffect">
                                  <p:stCondLst>
                                    <p:cond delay="0"/>
                                  </p:stCondLst>
                                  <p:childTnLst>
                                    <p:set>
                                      <p:cBhvr>
                                        <p:cTn id="18" dur="1" fill="hold">
                                          <p:stCondLst>
                                            <p:cond delay="0"/>
                                          </p:stCondLst>
                                        </p:cTn>
                                        <p:tgtEl>
                                          <p:spTgt spid="13315">
                                            <p:txEl>
                                              <p:pRg st="1" end="1"/>
                                            </p:txEl>
                                          </p:spTgt>
                                        </p:tgtEl>
                                        <p:attrNameLst>
                                          <p:attrName>style.visibility</p:attrName>
                                        </p:attrNameLst>
                                      </p:cBhvr>
                                      <p:to>
                                        <p:strVal val="visible"/>
                                      </p:to>
                                    </p:set>
                                    <p:anim calcmode="lin" valueType="num">
                                      <p:cBhvr>
                                        <p:cTn id="19" dur="500" fill="hold"/>
                                        <p:tgtEl>
                                          <p:spTgt spid="13315">
                                            <p:txEl>
                                              <p:pRg st="1" end="1"/>
                                            </p:txEl>
                                          </p:spTgt>
                                        </p:tgtEl>
                                        <p:attrNameLst>
                                          <p:attrName>ppt_w</p:attrName>
                                        </p:attrNameLst>
                                      </p:cBhvr>
                                      <p:tavLst>
                                        <p:tav tm="0">
                                          <p:val>
                                            <p:fltVal val="0"/>
                                          </p:val>
                                        </p:tav>
                                        <p:tav tm="100000">
                                          <p:val>
                                            <p:strVal val="#ppt_w"/>
                                          </p:val>
                                        </p:tav>
                                      </p:tavLst>
                                    </p:anim>
                                    <p:anim calcmode="lin" valueType="num">
                                      <p:cBhvr>
                                        <p:cTn id="20" dur="500" fill="hold"/>
                                        <p:tgtEl>
                                          <p:spTgt spid="13315">
                                            <p:txEl>
                                              <p:pRg st="1" end="1"/>
                                            </p:txEl>
                                          </p:spTgt>
                                        </p:tgtEl>
                                        <p:attrNameLst>
                                          <p:attrName>ppt_h</p:attrName>
                                        </p:attrNameLst>
                                      </p:cBhvr>
                                      <p:tavLst>
                                        <p:tav tm="0">
                                          <p:val>
                                            <p:fltVal val="0"/>
                                          </p:val>
                                        </p:tav>
                                        <p:tav tm="100000">
                                          <p:val>
                                            <p:strVal val="#ppt_h"/>
                                          </p:val>
                                        </p:tav>
                                      </p:tavLst>
                                    </p:anim>
                                  </p:childTnLst>
                                </p:cTn>
                              </p:par>
                              <p:par>
                                <p:cTn id="21" presetID="23" presetClass="entr" presetSubtype="16" fill="hold" nodeType="withEffect">
                                  <p:stCondLst>
                                    <p:cond delay="0"/>
                                  </p:stCondLst>
                                  <p:childTnLst>
                                    <p:set>
                                      <p:cBhvr>
                                        <p:cTn id="22" dur="1" fill="hold">
                                          <p:stCondLst>
                                            <p:cond delay="0"/>
                                          </p:stCondLst>
                                        </p:cTn>
                                        <p:tgtEl>
                                          <p:spTgt spid="13315">
                                            <p:txEl>
                                              <p:pRg st="2" end="2"/>
                                            </p:txEl>
                                          </p:spTgt>
                                        </p:tgtEl>
                                        <p:attrNameLst>
                                          <p:attrName>style.visibility</p:attrName>
                                        </p:attrNameLst>
                                      </p:cBhvr>
                                      <p:to>
                                        <p:strVal val="visible"/>
                                      </p:to>
                                    </p:set>
                                    <p:anim calcmode="lin" valueType="num">
                                      <p:cBhvr>
                                        <p:cTn id="23" dur="500" fill="hold"/>
                                        <p:tgtEl>
                                          <p:spTgt spid="13315">
                                            <p:txEl>
                                              <p:pRg st="2" end="2"/>
                                            </p:txEl>
                                          </p:spTgt>
                                        </p:tgtEl>
                                        <p:attrNameLst>
                                          <p:attrName>ppt_w</p:attrName>
                                        </p:attrNameLst>
                                      </p:cBhvr>
                                      <p:tavLst>
                                        <p:tav tm="0">
                                          <p:val>
                                            <p:fltVal val="0"/>
                                          </p:val>
                                        </p:tav>
                                        <p:tav tm="100000">
                                          <p:val>
                                            <p:strVal val="#ppt_w"/>
                                          </p:val>
                                        </p:tav>
                                      </p:tavLst>
                                    </p:anim>
                                    <p:anim calcmode="lin" valueType="num">
                                      <p:cBhvr>
                                        <p:cTn id="24" dur="500" fill="hold"/>
                                        <p:tgtEl>
                                          <p:spTgt spid="13315">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3315">
                                            <p:txEl>
                                              <p:pRg st="3" end="3"/>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331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3315">
                                            <p:txEl>
                                              <p:pRg st="4" end="4"/>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3315">
                                            <p:txEl>
                                              <p:pRg st="5" end="5"/>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3315">
                                            <p:txEl>
                                              <p:pRg st="6" end="6"/>
                                            </p:txEl>
                                          </p:spTgt>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13319"/>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13315">
                                            <p:txEl>
                                              <p:pRg st="7" end="7"/>
                                            </p:txEl>
                                          </p:spTgt>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13315">
                                            <p:txEl>
                                              <p:pRg st="8" end="8"/>
                                            </p:txEl>
                                          </p:spTgt>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nodeType="clickEffect">
                                  <p:stCondLst>
                                    <p:cond delay="0"/>
                                  </p:stCondLst>
                                  <p:childTnLst>
                                    <p:set>
                                      <p:cBhvr>
                                        <p:cTn id="56" dur="1" fill="hold">
                                          <p:stCondLst>
                                            <p:cond delay="0"/>
                                          </p:stCondLst>
                                        </p:cTn>
                                        <p:tgtEl>
                                          <p:spTgt spid="13315">
                                            <p:txEl>
                                              <p:pRg st="9" end="9"/>
                                            </p:txEl>
                                          </p:spTgt>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23" presetClass="entr" presetSubtype="16" fill="hold" nodeType="clickEffect">
                                  <p:stCondLst>
                                    <p:cond delay="0"/>
                                  </p:stCondLst>
                                  <p:childTnLst>
                                    <p:set>
                                      <p:cBhvr>
                                        <p:cTn id="60" dur="1" fill="hold">
                                          <p:stCondLst>
                                            <p:cond delay="0"/>
                                          </p:stCondLst>
                                        </p:cTn>
                                        <p:tgtEl>
                                          <p:spTgt spid="13315">
                                            <p:txEl>
                                              <p:pRg st="10" end="10"/>
                                            </p:txEl>
                                          </p:spTgt>
                                        </p:tgtEl>
                                        <p:attrNameLst>
                                          <p:attrName>style.visibility</p:attrName>
                                        </p:attrNameLst>
                                      </p:cBhvr>
                                      <p:to>
                                        <p:strVal val="visible"/>
                                      </p:to>
                                    </p:set>
                                    <p:anim calcmode="lin" valueType="num">
                                      <p:cBhvr>
                                        <p:cTn id="61" dur="500" fill="hold"/>
                                        <p:tgtEl>
                                          <p:spTgt spid="13315">
                                            <p:txEl>
                                              <p:pRg st="10" end="10"/>
                                            </p:txEl>
                                          </p:spTgt>
                                        </p:tgtEl>
                                        <p:attrNameLst>
                                          <p:attrName>ppt_w</p:attrName>
                                        </p:attrNameLst>
                                      </p:cBhvr>
                                      <p:tavLst>
                                        <p:tav tm="0">
                                          <p:val>
                                            <p:fltVal val="0"/>
                                          </p:val>
                                        </p:tav>
                                        <p:tav tm="100000">
                                          <p:val>
                                            <p:strVal val="#ppt_w"/>
                                          </p:val>
                                        </p:tav>
                                      </p:tavLst>
                                    </p:anim>
                                    <p:anim calcmode="lin" valueType="num">
                                      <p:cBhvr>
                                        <p:cTn id="62" dur="500" fill="hold"/>
                                        <p:tgtEl>
                                          <p:spTgt spid="13315">
                                            <p:txEl>
                                              <p:pRg st="10" end="10"/>
                                            </p:txEl>
                                          </p:spTgt>
                                        </p:tgtEl>
                                        <p:attrNameLst>
                                          <p:attrName>ppt_h</p:attrName>
                                        </p:attrNameLst>
                                      </p:cBhvr>
                                      <p:tavLst>
                                        <p:tav tm="0">
                                          <p:val>
                                            <p:fltVal val="0"/>
                                          </p:val>
                                        </p:tav>
                                        <p:tav tm="100000">
                                          <p:val>
                                            <p:strVal val="#ppt_h"/>
                                          </p:val>
                                        </p:tav>
                                      </p:tavLst>
                                    </p:anim>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13315">
                                            <p:txEl>
                                              <p:pRg st="10" end="10"/>
                                            </p:txEl>
                                          </p:spTgt>
                                        </p:tgtEl>
                                        <p:attrNameLst>
                                          <p:attrName>style.visibility</p:attrName>
                                        </p:attrNameLst>
                                      </p:cBhvr>
                                      <p:to>
                                        <p:strVal val="visible"/>
                                      </p:to>
                                    </p:set>
                                  </p:childTnLst>
                                </p:cTn>
                              </p:par>
                              <p:par>
                                <p:cTn id="67" presetID="1" presetClass="entr" presetSubtype="0" fill="hold" nodeType="withEffect">
                                  <p:stCondLst>
                                    <p:cond delay="0"/>
                                  </p:stCondLst>
                                  <p:childTnLst>
                                    <p:set>
                                      <p:cBhvr>
                                        <p:cTn id="68" dur="1" fill="hold">
                                          <p:stCondLst>
                                            <p:cond delay="0"/>
                                          </p:stCondLst>
                                        </p:cTn>
                                        <p:tgtEl>
                                          <p:spTgt spid="13315">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457200" y="274638"/>
            <a:ext cx="8229600" cy="792162"/>
          </a:xfrm>
        </p:spPr>
        <p:txBody>
          <a:bodyPr/>
          <a:lstStyle/>
          <a:p>
            <a:pPr eaLnBrk="1" hangingPunct="1"/>
            <a:r>
              <a:rPr lang="en-US" sz="5400" u="sng" dirty="0" smtClean="0">
                <a:latin typeface="Busso"/>
              </a:rPr>
              <a:t>Warrior of the Church</a:t>
            </a:r>
          </a:p>
        </p:txBody>
      </p:sp>
      <p:sp>
        <p:nvSpPr>
          <p:cNvPr id="14339" name="Rectangle 3"/>
          <p:cNvSpPr>
            <a:spLocks noGrp="1" noChangeArrowheads="1"/>
          </p:cNvSpPr>
          <p:nvPr>
            <p:ph type="body" idx="1"/>
          </p:nvPr>
        </p:nvSpPr>
        <p:spPr>
          <a:xfrm>
            <a:off x="228600" y="1066800"/>
            <a:ext cx="8229600" cy="5059363"/>
          </a:xfrm>
        </p:spPr>
        <p:txBody>
          <a:bodyPr/>
          <a:lstStyle/>
          <a:p>
            <a:pPr eaLnBrk="1" hangingPunct="1"/>
            <a:r>
              <a:rPr lang="en-US" sz="2800" dirty="0" smtClean="0"/>
              <a:t>Clergy – the servants of the church</a:t>
            </a:r>
          </a:p>
          <a:p>
            <a:pPr lvl="1" eaLnBrk="1" hangingPunct="1"/>
            <a:r>
              <a:rPr lang="en-US" sz="2400" dirty="0" smtClean="0"/>
              <a:t>Many wanted wealth and power</a:t>
            </a:r>
          </a:p>
          <a:p>
            <a:pPr lvl="1" eaLnBrk="1" hangingPunct="1"/>
            <a:r>
              <a:rPr lang="en-US" sz="2400" dirty="0" smtClean="0"/>
              <a:t>Some were true to the call of following Christ</a:t>
            </a:r>
          </a:p>
          <a:p>
            <a:pPr lvl="1" eaLnBrk="1" hangingPunct="1"/>
            <a:r>
              <a:rPr lang="en-US" sz="2400" dirty="0" smtClean="0"/>
              <a:t>Branches</a:t>
            </a:r>
          </a:p>
          <a:p>
            <a:pPr lvl="2" eaLnBrk="1" hangingPunct="1"/>
            <a:r>
              <a:rPr lang="en-US" sz="2000" dirty="0" smtClean="0"/>
              <a:t>Secular:  religious services and administrating the sacraments – often mixed with the world</a:t>
            </a:r>
          </a:p>
          <a:p>
            <a:pPr lvl="2" eaLnBrk="1" hangingPunct="1"/>
            <a:r>
              <a:rPr lang="en-US" sz="2000" dirty="0" smtClean="0"/>
              <a:t>Regular:  stay away from worldly pleasures – monastery – study and prayer</a:t>
            </a:r>
          </a:p>
          <a:p>
            <a:pPr lvl="3" eaLnBrk="1" hangingPunct="1"/>
            <a:r>
              <a:rPr lang="en-US" sz="1800" dirty="0" smtClean="0"/>
              <a:t>Missionaries of the Middle Ages</a:t>
            </a:r>
          </a:p>
          <a:p>
            <a:pPr lvl="1" eaLnBrk="1" hangingPunct="1"/>
            <a:r>
              <a:rPr lang="en-US" sz="2400" dirty="0" smtClean="0"/>
              <a:t>Leader was the pope</a:t>
            </a:r>
          </a:p>
          <a:p>
            <a:pPr lvl="2" eaLnBrk="1" hangingPunct="1"/>
            <a:r>
              <a:rPr lang="en-US" sz="2000" dirty="0" smtClean="0"/>
              <a:t>Gregory I – expanded power of pope’s office</a:t>
            </a:r>
          </a:p>
          <a:p>
            <a:pPr lvl="3" eaLnBrk="1" hangingPunct="1"/>
            <a:r>
              <a:rPr lang="en-US" sz="1800" dirty="0" smtClean="0"/>
              <a:t>Promoted idea of purgatory</a:t>
            </a:r>
          </a:p>
        </p:txBody>
      </p:sp>
      <p:pic>
        <p:nvPicPr>
          <p:cNvPr id="8196" name="Picture 5" descr="cardinal3"/>
          <p:cNvPicPr>
            <a:picLocks noChangeAspect="1" noChangeArrowheads="1"/>
          </p:cNvPicPr>
          <p:nvPr/>
        </p:nvPicPr>
        <p:blipFill>
          <a:blip r:embed="rId3" cstate="print"/>
          <a:srcRect/>
          <a:stretch>
            <a:fillRect/>
          </a:stretch>
        </p:blipFill>
        <p:spPr bwMode="auto">
          <a:xfrm>
            <a:off x="6686550" y="4114800"/>
            <a:ext cx="2305050" cy="25241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iterate type="lt">
                                    <p:tmPct val="10000"/>
                                  </p:iterate>
                                  <p:childTnLst>
                                    <p:set>
                                      <p:cBhvr>
                                        <p:cTn id="6" dur="1" fill="hold">
                                          <p:stCondLst>
                                            <p:cond delay="0"/>
                                          </p:stCondLst>
                                        </p:cTn>
                                        <p:tgtEl>
                                          <p:spTgt spid="14338"/>
                                        </p:tgtEl>
                                        <p:attrNameLst>
                                          <p:attrName>style.visibility</p:attrName>
                                        </p:attrNameLst>
                                      </p:cBhvr>
                                      <p:to>
                                        <p:strVal val="visible"/>
                                      </p:to>
                                    </p:set>
                                    <p:animEffect transition="in" filter="fade">
                                      <p:cBhvr>
                                        <p:cTn id="7" dur="500"/>
                                        <p:tgtEl>
                                          <p:spTgt spid="14338"/>
                                        </p:tgtEl>
                                      </p:cBhvr>
                                    </p:animEffect>
                                    <p:anim calcmode="lin" valueType="num">
                                      <p:cBhvr>
                                        <p:cTn id="8" dur="500" fill="hold"/>
                                        <p:tgtEl>
                                          <p:spTgt spid="14338"/>
                                        </p:tgtEl>
                                        <p:attrNameLst>
                                          <p:attrName>ppt_w</p:attrName>
                                        </p:attrNameLst>
                                      </p:cBhvr>
                                      <p:tavLst>
                                        <p:tav tm="0" fmla="#ppt_w*sin(2.5*pi*$)">
                                          <p:val>
                                            <p:fltVal val="0"/>
                                          </p:val>
                                        </p:tav>
                                        <p:tav tm="100000">
                                          <p:val>
                                            <p:fltVal val="1"/>
                                          </p:val>
                                        </p:tav>
                                      </p:tavLst>
                                    </p:anim>
                                    <p:anim calcmode="lin" valueType="num">
                                      <p:cBhvr>
                                        <p:cTn id="9" dur="500" fill="hold"/>
                                        <p:tgtEl>
                                          <p:spTgt spid="14338"/>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37" presetClass="entr" presetSubtype="0" fill="hold" nodeType="clickEffect">
                                  <p:stCondLst>
                                    <p:cond delay="0"/>
                                  </p:stCondLst>
                                  <p:childTnLst>
                                    <p:set>
                                      <p:cBhvr>
                                        <p:cTn id="13" dur="1" fill="hold">
                                          <p:stCondLst>
                                            <p:cond delay="0"/>
                                          </p:stCondLst>
                                        </p:cTn>
                                        <p:tgtEl>
                                          <p:spTgt spid="14339">
                                            <p:txEl>
                                              <p:pRg st="0" end="0"/>
                                            </p:txEl>
                                          </p:spTgt>
                                        </p:tgtEl>
                                        <p:attrNameLst>
                                          <p:attrName>style.visibility</p:attrName>
                                        </p:attrNameLst>
                                      </p:cBhvr>
                                      <p:to>
                                        <p:strVal val="visible"/>
                                      </p:to>
                                    </p:set>
                                    <p:animEffect transition="in" filter="fade">
                                      <p:cBhvr>
                                        <p:cTn id="14" dur="1000"/>
                                        <p:tgtEl>
                                          <p:spTgt spid="14339">
                                            <p:txEl>
                                              <p:pRg st="0" end="0"/>
                                            </p:txEl>
                                          </p:spTgt>
                                        </p:tgtEl>
                                      </p:cBhvr>
                                    </p:animEffect>
                                    <p:anim calcmode="lin" valueType="num">
                                      <p:cBhvr>
                                        <p:cTn id="15" dur="1000" fill="hold"/>
                                        <p:tgtEl>
                                          <p:spTgt spid="14339">
                                            <p:txEl>
                                              <p:pRg st="0" end="0"/>
                                            </p:txEl>
                                          </p:spTgt>
                                        </p:tgtEl>
                                        <p:attrNameLst>
                                          <p:attrName>ppt_x</p:attrName>
                                        </p:attrNameLst>
                                      </p:cBhvr>
                                      <p:tavLst>
                                        <p:tav tm="0">
                                          <p:val>
                                            <p:strVal val="#ppt_x"/>
                                          </p:val>
                                        </p:tav>
                                        <p:tav tm="100000">
                                          <p:val>
                                            <p:strVal val="#ppt_x"/>
                                          </p:val>
                                        </p:tav>
                                      </p:tavLst>
                                    </p:anim>
                                    <p:anim calcmode="lin" valueType="num">
                                      <p:cBhvr>
                                        <p:cTn id="16" dur="900" decel="100000" fill="hold"/>
                                        <p:tgtEl>
                                          <p:spTgt spid="14339">
                                            <p:txEl>
                                              <p:pRg st="0" end="0"/>
                                            </p:txEl>
                                          </p:spTgt>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14339">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37" presetClass="entr" presetSubtype="0" fill="hold" nodeType="clickEffect">
                                  <p:stCondLst>
                                    <p:cond delay="0"/>
                                  </p:stCondLst>
                                  <p:childTnLst>
                                    <p:set>
                                      <p:cBhvr>
                                        <p:cTn id="21" dur="1" fill="hold">
                                          <p:stCondLst>
                                            <p:cond delay="0"/>
                                          </p:stCondLst>
                                        </p:cTn>
                                        <p:tgtEl>
                                          <p:spTgt spid="14339">
                                            <p:txEl>
                                              <p:pRg st="1" end="1"/>
                                            </p:txEl>
                                          </p:spTgt>
                                        </p:tgtEl>
                                        <p:attrNameLst>
                                          <p:attrName>style.visibility</p:attrName>
                                        </p:attrNameLst>
                                      </p:cBhvr>
                                      <p:to>
                                        <p:strVal val="visible"/>
                                      </p:to>
                                    </p:set>
                                    <p:animEffect transition="in" filter="fade">
                                      <p:cBhvr>
                                        <p:cTn id="22" dur="1000"/>
                                        <p:tgtEl>
                                          <p:spTgt spid="14339">
                                            <p:txEl>
                                              <p:pRg st="1" end="1"/>
                                            </p:txEl>
                                          </p:spTgt>
                                        </p:tgtEl>
                                      </p:cBhvr>
                                    </p:animEffect>
                                    <p:anim calcmode="lin" valueType="num">
                                      <p:cBhvr>
                                        <p:cTn id="23" dur="1000" fill="hold"/>
                                        <p:tgtEl>
                                          <p:spTgt spid="14339">
                                            <p:txEl>
                                              <p:pRg st="1" end="1"/>
                                            </p:txEl>
                                          </p:spTgt>
                                        </p:tgtEl>
                                        <p:attrNameLst>
                                          <p:attrName>ppt_x</p:attrName>
                                        </p:attrNameLst>
                                      </p:cBhvr>
                                      <p:tavLst>
                                        <p:tav tm="0">
                                          <p:val>
                                            <p:strVal val="#ppt_x"/>
                                          </p:val>
                                        </p:tav>
                                        <p:tav tm="100000">
                                          <p:val>
                                            <p:strVal val="#ppt_x"/>
                                          </p:val>
                                        </p:tav>
                                      </p:tavLst>
                                    </p:anim>
                                    <p:anim calcmode="lin" valueType="num">
                                      <p:cBhvr>
                                        <p:cTn id="24" dur="900" decel="100000" fill="hold"/>
                                        <p:tgtEl>
                                          <p:spTgt spid="14339">
                                            <p:txEl>
                                              <p:pRg st="1" end="1"/>
                                            </p:txEl>
                                          </p:spTgt>
                                        </p:tgtEl>
                                        <p:attrNameLst>
                                          <p:attrName>ppt_y</p:attrName>
                                        </p:attrNameLst>
                                      </p:cBhvr>
                                      <p:tavLst>
                                        <p:tav tm="0">
                                          <p:val>
                                            <p:strVal val="#ppt_y+1"/>
                                          </p:val>
                                        </p:tav>
                                        <p:tav tm="100000">
                                          <p:val>
                                            <p:strVal val="#ppt_y-.03"/>
                                          </p:val>
                                        </p:tav>
                                      </p:tavLst>
                                    </p:anim>
                                    <p:anim calcmode="lin" valueType="num">
                                      <p:cBhvr>
                                        <p:cTn id="25" dur="100" accel="100000" fill="hold">
                                          <p:stCondLst>
                                            <p:cond delay="900"/>
                                          </p:stCondLst>
                                        </p:cTn>
                                        <p:tgtEl>
                                          <p:spTgt spid="14339">
                                            <p:txEl>
                                              <p:pRg st="1" end="1"/>
                                            </p:txEl>
                                          </p:spTgt>
                                        </p:tgtEl>
                                        <p:attrNameLst>
                                          <p:attrName>ppt_y</p:attrName>
                                        </p:attrNameLst>
                                      </p:cBhvr>
                                      <p:tavLst>
                                        <p:tav tm="0">
                                          <p:val>
                                            <p:strVal val="#ppt_y-.03"/>
                                          </p:val>
                                        </p:tav>
                                        <p:tav tm="100000">
                                          <p:val>
                                            <p:strVal val="#ppt_y"/>
                                          </p:val>
                                        </p:tav>
                                      </p:tavLst>
                                    </p:anim>
                                  </p:childTnLst>
                                </p:cTn>
                              </p:par>
                              <p:par>
                                <p:cTn id="26" presetID="37" presetClass="entr" presetSubtype="0" fill="hold" nodeType="withEffect">
                                  <p:stCondLst>
                                    <p:cond delay="0"/>
                                  </p:stCondLst>
                                  <p:childTnLst>
                                    <p:set>
                                      <p:cBhvr>
                                        <p:cTn id="27" dur="1" fill="hold">
                                          <p:stCondLst>
                                            <p:cond delay="0"/>
                                          </p:stCondLst>
                                        </p:cTn>
                                        <p:tgtEl>
                                          <p:spTgt spid="14339">
                                            <p:txEl>
                                              <p:pRg st="2" end="2"/>
                                            </p:txEl>
                                          </p:spTgt>
                                        </p:tgtEl>
                                        <p:attrNameLst>
                                          <p:attrName>style.visibility</p:attrName>
                                        </p:attrNameLst>
                                      </p:cBhvr>
                                      <p:to>
                                        <p:strVal val="visible"/>
                                      </p:to>
                                    </p:set>
                                    <p:animEffect transition="in" filter="fade">
                                      <p:cBhvr>
                                        <p:cTn id="28" dur="1000"/>
                                        <p:tgtEl>
                                          <p:spTgt spid="14339">
                                            <p:txEl>
                                              <p:pRg st="2" end="2"/>
                                            </p:txEl>
                                          </p:spTgt>
                                        </p:tgtEl>
                                      </p:cBhvr>
                                    </p:animEffect>
                                    <p:anim calcmode="lin" valueType="num">
                                      <p:cBhvr>
                                        <p:cTn id="29" dur="1000" fill="hold"/>
                                        <p:tgtEl>
                                          <p:spTgt spid="14339">
                                            <p:txEl>
                                              <p:pRg st="2" end="2"/>
                                            </p:txEl>
                                          </p:spTgt>
                                        </p:tgtEl>
                                        <p:attrNameLst>
                                          <p:attrName>ppt_x</p:attrName>
                                        </p:attrNameLst>
                                      </p:cBhvr>
                                      <p:tavLst>
                                        <p:tav tm="0">
                                          <p:val>
                                            <p:strVal val="#ppt_x"/>
                                          </p:val>
                                        </p:tav>
                                        <p:tav tm="100000">
                                          <p:val>
                                            <p:strVal val="#ppt_x"/>
                                          </p:val>
                                        </p:tav>
                                      </p:tavLst>
                                    </p:anim>
                                    <p:anim calcmode="lin" valueType="num">
                                      <p:cBhvr>
                                        <p:cTn id="30" dur="900" decel="100000" fill="hold"/>
                                        <p:tgtEl>
                                          <p:spTgt spid="14339">
                                            <p:txEl>
                                              <p:pRg st="2" end="2"/>
                                            </p:txEl>
                                          </p:spTgt>
                                        </p:tgtEl>
                                        <p:attrNameLst>
                                          <p:attrName>ppt_y</p:attrName>
                                        </p:attrNameLst>
                                      </p:cBhvr>
                                      <p:tavLst>
                                        <p:tav tm="0">
                                          <p:val>
                                            <p:strVal val="#ppt_y+1"/>
                                          </p:val>
                                        </p:tav>
                                        <p:tav tm="100000">
                                          <p:val>
                                            <p:strVal val="#ppt_y-.03"/>
                                          </p:val>
                                        </p:tav>
                                      </p:tavLst>
                                    </p:anim>
                                    <p:anim calcmode="lin" valueType="num">
                                      <p:cBhvr>
                                        <p:cTn id="31" dur="100" accel="100000" fill="hold">
                                          <p:stCondLst>
                                            <p:cond delay="900"/>
                                          </p:stCondLst>
                                        </p:cTn>
                                        <p:tgtEl>
                                          <p:spTgt spid="14339">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37" presetClass="entr" presetSubtype="0" fill="hold" nodeType="clickEffect">
                                  <p:stCondLst>
                                    <p:cond delay="0"/>
                                  </p:stCondLst>
                                  <p:childTnLst>
                                    <p:set>
                                      <p:cBhvr>
                                        <p:cTn id="35" dur="1" fill="hold">
                                          <p:stCondLst>
                                            <p:cond delay="0"/>
                                          </p:stCondLst>
                                        </p:cTn>
                                        <p:tgtEl>
                                          <p:spTgt spid="14339">
                                            <p:txEl>
                                              <p:pRg st="3" end="3"/>
                                            </p:txEl>
                                          </p:spTgt>
                                        </p:tgtEl>
                                        <p:attrNameLst>
                                          <p:attrName>style.visibility</p:attrName>
                                        </p:attrNameLst>
                                      </p:cBhvr>
                                      <p:to>
                                        <p:strVal val="visible"/>
                                      </p:to>
                                    </p:set>
                                    <p:animEffect transition="in" filter="fade">
                                      <p:cBhvr>
                                        <p:cTn id="36" dur="1000"/>
                                        <p:tgtEl>
                                          <p:spTgt spid="14339">
                                            <p:txEl>
                                              <p:pRg st="3" end="3"/>
                                            </p:txEl>
                                          </p:spTgt>
                                        </p:tgtEl>
                                      </p:cBhvr>
                                    </p:animEffect>
                                    <p:anim calcmode="lin" valueType="num">
                                      <p:cBhvr>
                                        <p:cTn id="37" dur="1000" fill="hold"/>
                                        <p:tgtEl>
                                          <p:spTgt spid="14339">
                                            <p:txEl>
                                              <p:pRg st="3" end="3"/>
                                            </p:txEl>
                                          </p:spTgt>
                                        </p:tgtEl>
                                        <p:attrNameLst>
                                          <p:attrName>ppt_x</p:attrName>
                                        </p:attrNameLst>
                                      </p:cBhvr>
                                      <p:tavLst>
                                        <p:tav tm="0">
                                          <p:val>
                                            <p:strVal val="#ppt_x"/>
                                          </p:val>
                                        </p:tav>
                                        <p:tav tm="100000">
                                          <p:val>
                                            <p:strVal val="#ppt_x"/>
                                          </p:val>
                                        </p:tav>
                                      </p:tavLst>
                                    </p:anim>
                                    <p:anim calcmode="lin" valueType="num">
                                      <p:cBhvr>
                                        <p:cTn id="38" dur="900" decel="100000" fill="hold"/>
                                        <p:tgtEl>
                                          <p:spTgt spid="14339">
                                            <p:txEl>
                                              <p:pRg st="3" end="3"/>
                                            </p:txEl>
                                          </p:spTgt>
                                        </p:tgtEl>
                                        <p:attrNameLst>
                                          <p:attrName>ppt_y</p:attrName>
                                        </p:attrNameLst>
                                      </p:cBhvr>
                                      <p:tavLst>
                                        <p:tav tm="0">
                                          <p:val>
                                            <p:strVal val="#ppt_y+1"/>
                                          </p:val>
                                        </p:tav>
                                        <p:tav tm="100000">
                                          <p:val>
                                            <p:strVal val="#ppt_y-.03"/>
                                          </p:val>
                                        </p:tav>
                                      </p:tavLst>
                                    </p:anim>
                                    <p:anim calcmode="lin" valueType="num">
                                      <p:cBhvr>
                                        <p:cTn id="39" dur="100" accel="100000" fill="hold">
                                          <p:stCondLst>
                                            <p:cond delay="900"/>
                                          </p:stCondLst>
                                        </p:cTn>
                                        <p:tgtEl>
                                          <p:spTgt spid="14339">
                                            <p:txEl>
                                              <p:pRg st="3" end="3"/>
                                            </p:txEl>
                                          </p:spTgt>
                                        </p:tgtEl>
                                        <p:attrNameLst>
                                          <p:attrName>ppt_y</p:attrName>
                                        </p:attrNameLst>
                                      </p:cBhvr>
                                      <p:tavLst>
                                        <p:tav tm="0">
                                          <p:val>
                                            <p:strVal val="#ppt_y-.03"/>
                                          </p:val>
                                        </p:tav>
                                        <p:tav tm="100000">
                                          <p:val>
                                            <p:strVal val="#ppt_y"/>
                                          </p:val>
                                        </p:tav>
                                      </p:tavLst>
                                    </p:anim>
                                  </p:childTnLst>
                                </p:cTn>
                              </p:par>
                              <p:par>
                                <p:cTn id="40" presetID="37" presetClass="entr" presetSubtype="0" fill="hold" nodeType="withEffect">
                                  <p:stCondLst>
                                    <p:cond delay="0"/>
                                  </p:stCondLst>
                                  <p:childTnLst>
                                    <p:set>
                                      <p:cBhvr>
                                        <p:cTn id="41" dur="1" fill="hold">
                                          <p:stCondLst>
                                            <p:cond delay="0"/>
                                          </p:stCondLst>
                                        </p:cTn>
                                        <p:tgtEl>
                                          <p:spTgt spid="14339">
                                            <p:txEl>
                                              <p:pRg st="4" end="4"/>
                                            </p:txEl>
                                          </p:spTgt>
                                        </p:tgtEl>
                                        <p:attrNameLst>
                                          <p:attrName>style.visibility</p:attrName>
                                        </p:attrNameLst>
                                      </p:cBhvr>
                                      <p:to>
                                        <p:strVal val="visible"/>
                                      </p:to>
                                    </p:set>
                                    <p:animEffect transition="in" filter="fade">
                                      <p:cBhvr>
                                        <p:cTn id="42" dur="1000"/>
                                        <p:tgtEl>
                                          <p:spTgt spid="14339">
                                            <p:txEl>
                                              <p:pRg st="4" end="4"/>
                                            </p:txEl>
                                          </p:spTgt>
                                        </p:tgtEl>
                                      </p:cBhvr>
                                    </p:animEffect>
                                    <p:anim calcmode="lin" valueType="num">
                                      <p:cBhvr>
                                        <p:cTn id="43" dur="1000" fill="hold"/>
                                        <p:tgtEl>
                                          <p:spTgt spid="14339">
                                            <p:txEl>
                                              <p:pRg st="4" end="4"/>
                                            </p:txEl>
                                          </p:spTgt>
                                        </p:tgtEl>
                                        <p:attrNameLst>
                                          <p:attrName>ppt_x</p:attrName>
                                        </p:attrNameLst>
                                      </p:cBhvr>
                                      <p:tavLst>
                                        <p:tav tm="0">
                                          <p:val>
                                            <p:strVal val="#ppt_x"/>
                                          </p:val>
                                        </p:tav>
                                        <p:tav tm="100000">
                                          <p:val>
                                            <p:strVal val="#ppt_x"/>
                                          </p:val>
                                        </p:tav>
                                      </p:tavLst>
                                    </p:anim>
                                    <p:anim calcmode="lin" valueType="num">
                                      <p:cBhvr>
                                        <p:cTn id="44" dur="900" decel="100000" fill="hold"/>
                                        <p:tgtEl>
                                          <p:spTgt spid="14339">
                                            <p:txEl>
                                              <p:pRg st="4" end="4"/>
                                            </p:txEl>
                                          </p:spTgt>
                                        </p:tgtEl>
                                        <p:attrNameLst>
                                          <p:attrName>ppt_y</p:attrName>
                                        </p:attrNameLst>
                                      </p:cBhvr>
                                      <p:tavLst>
                                        <p:tav tm="0">
                                          <p:val>
                                            <p:strVal val="#ppt_y+1"/>
                                          </p:val>
                                        </p:tav>
                                        <p:tav tm="100000">
                                          <p:val>
                                            <p:strVal val="#ppt_y-.03"/>
                                          </p:val>
                                        </p:tav>
                                      </p:tavLst>
                                    </p:anim>
                                    <p:anim calcmode="lin" valueType="num">
                                      <p:cBhvr>
                                        <p:cTn id="45" dur="100" accel="100000" fill="hold">
                                          <p:stCondLst>
                                            <p:cond delay="900"/>
                                          </p:stCondLst>
                                        </p:cTn>
                                        <p:tgtEl>
                                          <p:spTgt spid="14339">
                                            <p:txEl>
                                              <p:pRg st="4" end="4"/>
                                            </p:txEl>
                                          </p:spTgt>
                                        </p:tgtEl>
                                        <p:attrNameLst>
                                          <p:attrName>ppt_y</p:attrName>
                                        </p:attrNameLst>
                                      </p:cBhvr>
                                      <p:tavLst>
                                        <p:tav tm="0">
                                          <p:val>
                                            <p:strVal val="#ppt_y-.03"/>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37" presetClass="entr" presetSubtype="0" fill="hold" nodeType="clickEffect">
                                  <p:stCondLst>
                                    <p:cond delay="0"/>
                                  </p:stCondLst>
                                  <p:childTnLst>
                                    <p:set>
                                      <p:cBhvr>
                                        <p:cTn id="49" dur="1" fill="hold">
                                          <p:stCondLst>
                                            <p:cond delay="0"/>
                                          </p:stCondLst>
                                        </p:cTn>
                                        <p:tgtEl>
                                          <p:spTgt spid="14339">
                                            <p:txEl>
                                              <p:pRg st="5" end="5"/>
                                            </p:txEl>
                                          </p:spTgt>
                                        </p:tgtEl>
                                        <p:attrNameLst>
                                          <p:attrName>style.visibility</p:attrName>
                                        </p:attrNameLst>
                                      </p:cBhvr>
                                      <p:to>
                                        <p:strVal val="visible"/>
                                      </p:to>
                                    </p:set>
                                    <p:animEffect transition="in" filter="fade">
                                      <p:cBhvr>
                                        <p:cTn id="50" dur="1000"/>
                                        <p:tgtEl>
                                          <p:spTgt spid="14339">
                                            <p:txEl>
                                              <p:pRg st="5" end="5"/>
                                            </p:txEl>
                                          </p:spTgt>
                                        </p:tgtEl>
                                      </p:cBhvr>
                                    </p:animEffect>
                                    <p:anim calcmode="lin" valueType="num">
                                      <p:cBhvr>
                                        <p:cTn id="51" dur="1000" fill="hold"/>
                                        <p:tgtEl>
                                          <p:spTgt spid="14339">
                                            <p:txEl>
                                              <p:pRg st="5" end="5"/>
                                            </p:txEl>
                                          </p:spTgt>
                                        </p:tgtEl>
                                        <p:attrNameLst>
                                          <p:attrName>ppt_x</p:attrName>
                                        </p:attrNameLst>
                                      </p:cBhvr>
                                      <p:tavLst>
                                        <p:tav tm="0">
                                          <p:val>
                                            <p:strVal val="#ppt_x"/>
                                          </p:val>
                                        </p:tav>
                                        <p:tav tm="100000">
                                          <p:val>
                                            <p:strVal val="#ppt_x"/>
                                          </p:val>
                                        </p:tav>
                                      </p:tavLst>
                                    </p:anim>
                                    <p:anim calcmode="lin" valueType="num">
                                      <p:cBhvr>
                                        <p:cTn id="52" dur="900" decel="100000" fill="hold"/>
                                        <p:tgtEl>
                                          <p:spTgt spid="14339">
                                            <p:txEl>
                                              <p:pRg st="5" end="5"/>
                                            </p:txEl>
                                          </p:spTgt>
                                        </p:tgtEl>
                                        <p:attrNameLst>
                                          <p:attrName>ppt_y</p:attrName>
                                        </p:attrNameLst>
                                      </p:cBhvr>
                                      <p:tavLst>
                                        <p:tav tm="0">
                                          <p:val>
                                            <p:strVal val="#ppt_y+1"/>
                                          </p:val>
                                        </p:tav>
                                        <p:tav tm="100000">
                                          <p:val>
                                            <p:strVal val="#ppt_y-.03"/>
                                          </p:val>
                                        </p:tav>
                                      </p:tavLst>
                                    </p:anim>
                                    <p:anim calcmode="lin" valueType="num">
                                      <p:cBhvr>
                                        <p:cTn id="53" dur="100" accel="100000" fill="hold">
                                          <p:stCondLst>
                                            <p:cond delay="900"/>
                                          </p:stCondLst>
                                        </p:cTn>
                                        <p:tgtEl>
                                          <p:spTgt spid="14339">
                                            <p:txEl>
                                              <p:pRg st="5" end="5"/>
                                            </p:txEl>
                                          </p:spTgt>
                                        </p:tgtEl>
                                        <p:attrNameLst>
                                          <p:attrName>ppt_y</p:attrName>
                                        </p:attrNameLst>
                                      </p:cBhvr>
                                      <p:tavLst>
                                        <p:tav tm="0">
                                          <p:val>
                                            <p:strVal val="#ppt_y-.03"/>
                                          </p:val>
                                        </p:tav>
                                        <p:tav tm="100000">
                                          <p:val>
                                            <p:strVal val="#ppt_y"/>
                                          </p:val>
                                        </p:tav>
                                      </p:tavLst>
                                    </p:anim>
                                  </p:childTnLst>
                                </p:cTn>
                              </p:par>
                              <p:par>
                                <p:cTn id="54" presetID="37" presetClass="entr" presetSubtype="0" fill="hold" nodeType="withEffect">
                                  <p:stCondLst>
                                    <p:cond delay="0"/>
                                  </p:stCondLst>
                                  <p:childTnLst>
                                    <p:set>
                                      <p:cBhvr>
                                        <p:cTn id="55" dur="1" fill="hold">
                                          <p:stCondLst>
                                            <p:cond delay="0"/>
                                          </p:stCondLst>
                                        </p:cTn>
                                        <p:tgtEl>
                                          <p:spTgt spid="14339">
                                            <p:txEl>
                                              <p:pRg st="6" end="6"/>
                                            </p:txEl>
                                          </p:spTgt>
                                        </p:tgtEl>
                                        <p:attrNameLst>
                                          <p:attrName>style.visibility</p:attrName>
                                        </p:attrNameLst>
                                      </p:cBhvr>
                                      <p:to>
                                        <p:strVal val="visible"/>
                                      </p:to>
                                    </p:set>
                                    <p:animEffect transition="in" filter="fade">
                                      <p:cBhvr>
                                        <p:cTn id="56" dur="1000"/>
                                        <p:tgtEl>
                                          <p:spTgt spid="14339">
                                            <p:txEl>
                                              <p:pRg st="6" end="6"/>
                                            </p:txEl>
                                          </p:spTgt>
                                        </p:tgtEl>
                                      </p:cBhvr>
                                    </p:animEffect>
                                    <p:anim calcmode="lin" valueType="num">
                                      <p:cBhvr>
                                        <p:cTn id="57" dur="1000" fill="hold"/>
                                        <p:tgtEl>
                                          <p:spTgt spid="14339">
                                            <p:txEl>
                                              <p:pRg st="6" end="6"/>
                                            </p:txEl>
                                          </p:spTgt>
                                        </p:tgtEl>
                                        <p:attrNameLst>
                                          <p:attrName>ppt_x</p:attrName>
                                        </p:attrNameLst>
                                      </p:cBhvr>
                                      <p:tavLst>
                                        <p:tav tm="0">
                                          <p:val>
                                            <p:strVal val="#ppt_x"/>
                                          </p:val>
                                        </p:tav>
                                        <p:tav tm="100000">
                                          <p:val>
                                            <p:strVal val="#ppt_x"/>
                                          </p:val>
                                        </p:tav>
                                      </p:tavLst>
                                    </p:anim>
                                    <p:anim calcmode="lin" valueType="num">
                                      <p:cBhvr>
                                        <p:cTn id="58" dur="900" decel="100000" fill="hold"/>
                                        <p:tgtEl>
                                          <p:spTgt spid="14339">
                                            <p:txEl>
                                              <p:pRg st="6" end="6"/>
                                            </p:txEl>
                                          </p:spTgt>
                                        </p:tgtEl>
                                        <p:attrNameLst>
                                          <p:attrName>ppt_y</p:attrName>
                                        </p:attrNameLst>
                                      </p:cBhvr>
                                      <p:tavLst>
                                        <p:tav tm="0">
                                          <p:val>
                                            <p:strVal val="#ppt_y+1"/>
                                          </p:val>
                                        </p:tav>
                                        <p:tav tm="100000">
                                          <p:val>
                                            <p:strVal val="#ppt_y-.03"/>
                                          </p:val>
                                        </p:tav>
                                      </p:tavLst>
                                    </p:anim>
                                    <p:anim calcmode="lin" valueType="num">
                                      <p:cBhvr>
                                        <p:cTn id="59" dur="100" accel="100000" fill="hold">
                                          <p:stCondLst>
                                            <p:cond delay="900"/>
                                          </p:stCondLst>
                                        </p:cTn>
                                        <p:tgtEl>
                                          <p:spTgt spid="14339">
                                            <p:txEl>
                                              <p:pRg st="6" end="6"/>
                                            </p:txEl>
                                          </p:spTgt>
                                        </p:tgtEl>
                                        <p:attrNameLst>
                                          <p:attrName>ppt_y</p:attrName>
                                        </p:attrNameLst>
                                      </p:cBhvr>
                                      <p:tavLst>
                                        <p:tav tm="0">
                                          <p:val>
                                            <p:strVal val="#ppt_y-.03"/>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37" presetClass="entr" presetSubtype="0" fill="hold" nodeType="clickEffect">
                                  <p:stCondLst>
                                    <p:cond delay="0"/>
                                  </p:stCondLst>
                                  <p:childTnLst>
                                    <p:set>
                                      <p:cBhvr>
                                        <p:cTn id="63" dur="1" fill="hold">
                                          <p:stCondLst>
                                            <p:cond delay="0"/>
                                          </p:stCondLst>
                                        </p:cTn>
                                        <p:tgtEl>
                                          <p:spTgt spid="14339">
                                            <p:txEl>
                                              <p:pRg st="7" end="7"/>
                                            </p:txEl>
                                          </p:spTgt>
                                        </p:tgtEl>
                                        <p:attrNameLst>
                                          <p:attrName>style.visibility</p:attrName>
                                        </p:attrNameLst>
                                      </p:cBhvr>
                                      <p:to>
                                        <p:strVal val="visible"/>
                                      </p:to>
                                    </p:set>
                                    <p:animEffect transition="in" filter="fade">
                                      <p:cBhvr>
                                        <p:cTn id="64" dur="1000"/>
                                        <p:tgtEl>
                                          <p:spTgt spid="14339">
                                            <p:txEl>
                                              <p:pRg st="7" end="7"/>
                                            </p:txEl>
                                          </p:spTgt>
                                        </p:tgtEl>
                                      </p:cBhvr>
                                    </p:animEffect>
                                    <p:anim calcmode="lin" valueType="num">
                                      <p:cBhvr>
                                        <p:cTn id="65" dur="1000" fill="hold"/>
                                        <p:tgtEl>
                                          <p:spTgt spid="14339">
                                            <p:txEl>
                                              <p:pRg st="7" end="7"/>
                                            </p:txEl>
                                          </p:spTgt>
                                        </p:tgtEl>
                                        <p:attrNameLst>
                                          <p:attrName>ppt_x</p:attrName>
                                        </p:attrNameLst>
                                      </p:cBhvr>
                                      <p:tavLst>
                                        <p:tav tm="0">
                                          <p:val>
                                            <p:strVal val="#ppt_x"/>
                                          </p:val>
                                        </p:tav>
                                        <p:tav tm="100000">
                                          <p:val>
                                            <p:strVal val="#ppt_x"/>
                                          </p:val>
                                        </p:tav>
                                      </p:tavLst>
                                    </p:anim>
                                    <p:anim calcmode="lin" valueType="num">
                                      <p:cBhvr>
                                        <p:cTn id="66" dur="900" decel="100000" fill="hold"/>
                                        <p:tgtEl>
                                          <p:spTgt spid="14339">
                                            <p:txEl>
                                              <p:pRg st="7" end="7"/>
                                            </p:txEl>
                                          </p:spTgt>
                                        </p:tgtEl>
                                        <p:attrNameLst>
                                          <p:attrName>ppt_y</p:attrName>
                                        </p:attrNameLst>
                                      </p:cBhvr>
                                      <p:tavLst>
                                        <p:tav tm="0">
                                          <p:val>
                                            <p:strVal val="#ppt_y+1"/>
                                          </p:val>
                                        </p:tav>
                                        <p:tav tm="100000">
                                          <p:val>
                                            <p:strVal val="#ppt_y-.03"/>
                                          </p:val>
                                        </p:tav>
                                      </p:tavLst>
                                    </p:anim>
                                    <p:anim calcmode="lin" valueType="num">
                                      <p:cBhvr>
                                        <p:cTn id="67" dur="100" accel="100000" fill="hold">
                                          <p:stCondLst>
                                            <p:cond delay="900"/>
                                          </p:stCondLst>
                                        </p:cTn>
                                        <p:tgtEl>
                                          <p:spTgt spid="14339">
                                            <p:txEl>
                                              <p:pRg st="7" end="7"/>
                                            </p:txEl>
                                          </p:spTgt>
                                        </p:tgtEl>
                                        <p:attrNameLst>
                                          <p:attrName>ppt_y</p:attrName>
                                        </p:attrNameLst>
                                      </p:cBhvr>
                                      <p:tavLst>
                                        <p:tav tm="0">
                                          <p:val>
                                            <p:strVal val="#ppt_y-.03"/>
                                          </p:val>
                                        </p:tav>
                                        <p:tav tm="100000">
                                          <p:val>
                                            <p:strVal val="#ppt_y"/>
                                          </p:val>
                                        </p:tav>
                                      </p:tavLst>
                                    </p:anim>
                                  </p:childTnLst>
                                </p:cTn>
                              </p:par>
                              <p:par>
                                <p:cTn id="68" presetID="37" presetClass="entr" presetSubtype="0" fill="hold" nodeType="withEffect">
                                  <p:stCondLst>
                                    <p:cond delay="0"/>
                                  </p:stCondLst>
                                  <p:childTnLst>
                                    <p:set>
                                      <p:cBhvr>
                                        <p:cTn id="69" dur="1" fill="hold">
                                          <p:stCondLst>
                                            <p:cond delay="0"/>
                                          </p:stCondLst>
                                        </p:cTn>
                                        <p:tgtEl>
                                          <p:spTgt spid="14339">
                                            <p:txEl>
                                              <p:pRg st="8" end="8"/>
                                            </p:txEl>
                                          </p:spTgt>
                                        </p:tgtEl>
                                        <p:attrNameLst>
                                          <p:attrName>style.visibility</p:attrName>
                                        </p:attrNameLst>
                                      </p:cBhvr>
                                      <p:to>
                                        <p:strVal val="visible"/>
                                      </p:to>
                                    </p:set>
                                    <p:animEffect transition="in" filter="fade">
                                      <p:cBhvr>
                                        <p:cTn id="70" dur="1000"/>
                                        <p:tgtEl>
                                          <p:spTgt spid="14339">
                                            <p:txEl>
                                              <p:pRg st="8" end="8"/>
                                            </p:txEl>
                                          </p:spTgt>
                                        </p:tgtEl>
                                      </p:cBhvr>
                                    </p:animEffect>
                                    <p:anim calcmode="lin" valueType="num">
                                      <p:cBhvr>
                                        <p:cTn id="71" dur="1000" fill="hold"/>
                                        <p:tgtEl>
                                          <p:spTgt spid="14339">
                                            <p:txEl>
                                              <p:pRg st="8" end="8"/>
                                            </p:txEl>
                                          </p:spTgt>
                                        </p:tgtEl>
                                        <p:attrNameLst>
                                          <p:attrName>ppt_x</p:attrName>
                                        </p:attrNameLst>
                                      </p:cBhvr>
                                      <p:tavLst>
                                        <p:tav tm="0">
                                          <p:val>
                                            <p:strVal val="#ppt_x"/>
                                          </p:val>
                                        </p:tav>
                                        <p:tav tm="100000">
                                          <p:val>
                                            <p:strVal val="#ppt_x"/>
                                          </p:val>
                                        </p:tav>
                                      </p:tavLst>
                                    </p:anim>
                                    <p:anim calcmode="lin" valueType="num">
                                      <p:cBhvr>
                                        <p:cTn id="72" dur="900" decel="100000" fill="hold"/>
                                        <p:tgtEl>
                                          <p:spTgt spid="14339">
                                            <p:txEl>
                                              <p:pRg st="8" end="8"/>
                                            </p:txEl>
                                          </p:spTgt>
                                        </p:tgtEl>
                                        <p:attrNameLst>
                                          <p:attrName>ppt_y</p:attrName>
                                        </p:attrNameLst>
                                      </p:cBhvr>
                                      <p:tavLst>
                                        <p:tav tm="0">
                                          <p:val>
                                            <p:strVal val="#ppt_y+1"/>
                                          </p:val>
                                        </p:tav>
                                        <p:tav tm="100000">
                                          <p:val>
                                            <p:strVal val="#ppt_y-.03"/>
                                          </p:val>
                                        </p:tav>
                                      </p:tavLst>
                                    </p:anim>
                                    <p:anim calcmode="lin" valueType="num">
                                      <p:cBhvr>
                                        <p:cTn id="73" dur="100" accel="100000" fill="hold">
                                          <p:stCondLst>
                                            <p:cond delay="900"/>
                                          </p:stCondLst>
                                        </p:cTn>
                                        <p:tgtEl>
                                          <p:spTgt spid="14339">
                                            <p:txEl>
                                              <p:pRg st="8" end="8"/>
                                            </p:txEl>
                                          </p:spTgt>
                                        </p:tgtEl>
                                        <p:attrNameLst>
                                          <p:attrName>ppt_y</p:attrName>
                                        </p:attrNameLst>
                                      </p:cBhvr>
                                      <p:tavLst>
                                        <p:tav tm="0">
                                          <p:val>
                                            <p:strVal val="#ppt_y-.03"/>
                                          </p:val>
                                        </p:tav>
                                        <p:tav tm="100000">
                                          <p:val>
                                            <p:strVal val="#ppt_y"/>
                                          </p:val>
                                        </p:tav>
                                      </p:tavLst>
                                    </p:anim>
                                  </p:childTnLst>
                                </p:cTn>
                              </p:par>
                              <p:par>
                                <p:cTn id="74" presetID="37" presetClass="entr" presetSubtype="0" fill="hold" nodeType="withEffect">
                                  <p:stCondLst>
                                    <p:cond delay="0"/>
                                  </p:stCondLst>
                                  <p:childTnLst>
                                    <p:set>
                                      <p:cBhvr>
                                        <p:cTn id="75" dur="1" fill="hold">
                                          <p:stCondLst>
                                            <p:cond delay="0"/>
                                          </p:stCondLst>
                                        </p:cTn>
                                        <p:tgtEl>
                                          <p:spTgt spid="14339">
                                            <p:txEl>
                                              <p:pRg st="9" end="9"/>
                                            </p:txEl>
                                          </p:spTgt>
                                        </p:tgtEl>
                                        <p:attrNameLst>
                                          <p:attrName>style.visibility</p:attrName>
                                        </p:attrNameLst>
                                      </p:cBhvr>
                                      <p:to>
                                        <p:strVal val="visible"/>
                                      </p:to>
                                    </p:set>
                                    <p:animEffect transition="in" filter="fade">
                                      <p:cBhvr>
                                        <p:cTn id="76" dur="1000"/>
                                        <p:tgtEl>
                                          <p:spTgt spid="14339">
                                            <p:txEl>
                                              <p:pRg st="9" end="9"/>
                                            </p:txEl>
                                          </p:spTgt>
                                        </p:tgtEl>
                                      </p:cBhvr>
                                    </p:animEffect>
                                    <p:anim calcmode="lin" valueType="num">
                                      <p:cBhvr>
                                        <p:cTn id="77" dur="1000" fill="hold"/>
                                        <p:tgtEl>
                                          <p:spTgt spid="14339">
                                            <p:txEl>
                                              <p:pRg st="9" end="9"/>
                                            </p:txEl>
                                          </p:spTgt>
                                        </p:tgtEl>
                                        <p:attrNameLst>
                                          <p:attrName>ppt_x</p:attrName>
                                        </p:attrNameLst>
                                      </p:cBhvr>
                                      <p:tavLst>
                                        <p:tav tm="0">
                                          <p:val>
                                            <p:strVal val="#ppt_x"/>
                                          </p:val>
                                        </p:tav>
                                        <p:tav tm="100000">
                                          <p:val>
                                            <p:strVal val="#ppt_x"/>
                                          </p:val>
                                        </p:tav>
                                      </p:tavLst>
                                    </p:anim>
                                    <p:anim calcmode="lin" valueType="num">
                                      <p:cBhvr>
                                        <p:cTn id="78" dur="900" decel="100000" fill="hold"/>
                                        <p:tgtEl>
                                          <p:spTgt spid="14339">
                                            <p:txEl>
                                              <p:pRg st="9" end="9"/>
                                            </p:txEl>
                                          </p:spTgt>
                                        </p:tgtEl>
                                        <p:attrNameLst>
                                          <p:attrName>ppt_y</p:attrName>
                                        </p:attrNameLst>
                                      </p:cBhvr>
                                      <p:tavLst>
                                        <p:tav tm="0">
                                          <p:val>
                                            <p:strVal val="#ppt_y+1"/>
                                          </p:val>
                                        </p:tav>
                                        <p:tav tm="100000">
                                          <p:val>
                                            <p:strVal val="#ppt_y-.03"/>
                                          </p:val>
                                        </p:tav>
                                      </p:tavLst>
                                    </p:anim>
                                    <p:anim calcmode="lin" valueType="num">
                                      <p:cBhvr>
                                        <p:cTn id="79" dur="100" accel="100000" fill="hold">
                                          <p:stCondLst>
                                            <p:cond delay="900"/>
                                          </p:stCondLst>
                                        </p:cTn>
                                        <p:tgtEl>
                                          <p:spTgt spid="14339">
                                            <p:txEl>
                                              <p:pRg st="9" end="9"/>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8"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rotWithShape="0">
          <a:gsLst>
            <a:gs pos="0">
              <a:srgbClr val="88E8A6"/>
            </a:gs>
            <a:gs pos="100000">
              <a:srgbClr val="3F6B4D"/>
            </a:gs>
          </a:gsLst>
          <a:lin ang="5400000" scaled="1"/>
        </a:grad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en-US" sz="6000" u="sng" dirty="0" smtClean="0">
                <a:latin typeface="Busso" pitchFamily="2" charset="0"/>
              </a:rPr>
              <a:t>A New Western Empire</a:t>
            </a:r>
          </a:p>
        </p:txBody>
      </p:sp>
      <p:sp>
        <p:nvSpPr>
          <p:cNvPr id="17411" name="Rectangle 3"/>
          <p:cNvSpPr>
            <a:spLocks noGrp="1" noChangeArrowheads="1"/>
          </p:cNvSpPr>
          <p:nvPr>
            <p:ph type="body" idx="1"/>
          </p:nvPr>
        </p:nvSpPr>
        <p:spPr/>
        <p:txBody>
          <a:bodyPr/>
          <a:lstStyle/>
          <a:p>
            <a:pPr eaLnBrk="1" hangingPunct="1">
              <a:buFontTx/>
              <a:buNone/>
            </a:pPr>
            <a:r>
              <a:rPr lang="en-US" sz="2800" smtClean="0"/>
              <a:t>Franks, a Germanic tribe united western Europe in the area of Gaul (modern-day France)</a:t>
            </a:r>
          </a:p>
          <a:p>
            <a:pPr eaLnBrk="1" hangingPunct="1"/>
            <a:r>
              <a:rPr lang="en-US" sz="2800" smtClean="0"/>
              <a:t>CLOVIS AND THE FRANKS</a:t>
            </a:r>
          </a:p>
          <a:p>
            <a:pPr lvl="1" eaLnBrk="1" hangingPunct="1"/>
            <a:r>
              <a:rPr lang="en-US" sz="2400" smtClean="0"/>
              <a:t>481 – Conquered other tribes and united all </a:t>
            </a:r>
          </a:p>
          <a:p>
            <a:pPr lvl="1" eaLnBrk="1" hangingPunct="1"/>
            <a:r>
              <a:rPr lang="en-US" sz="2400" smtClean="0"/>
              <a:t>Before one of his victories in battle, he asked God for help and mercy – promised to trust in God </a:t>
            </a:r>
          </a:p>
          <a:p>
            <a:pPr lvl="1" eaLnBrk="1" hangingPunct="1"/>
            <a:r>
              <a:rPr lang="en-US" sz="2400" smtClean="0"/>
              <a:t>Had his soldiers baptized in to the Roman church</a:t>
            </a:r>
          </a:p>
          <a:p>
            <a:pPr lvl="1" eaLnBrk="1" hangingPunct="1"/>
            <a:r>
              <a:rPr lang="en-US" sz="2400" smtClean="0"/>
              <a:t>The beginning of a union between king and church</a:t>
            </a:r>
          </a:p>
          <a:p>
            <a:pPr lvl="1" eaLnBrk="1" hangingPunct="1"/>
            <a:endParaRPr lang="en-US" sz="240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4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7411">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4" presetClass="entr" presetSubtype="16" fill="hold" nodeType="clickEffect">
                                  <p:stCondLst>
                                    <p:cond delay="0"/>
                                  </p:stCondLst>
                                  <p:childTnLst>
                                    <p:set>
                                      <p:cBhvr>
                                        <p:cTn id="14" dur="1" fill="hold">
                                          <p:stCondLst>
                                            <p:cond delay="0"/>
                                          </p:stCondLst>
                                        </p:cTn>
                                        <p:tgtEl>
                                          <p:spTgt spid="17411">
                                            <p:txEl>
                                              <p:pRg st="1" end="1"/>
                                            </p:txEl>
                                          </p:spTgt>
                                        </p:tgtEl>
                                        <p:attrNameLst>
                                          <p:attrName>style.visibility</p:attrName>
                                        </p:attrNameLst>
                                      </p:cBhvr>
                                      <p:to>
                                        <p:strVal val="visible"/>
                                      </p:to>
                                    </p:set>
                                    <p:animEffect transition="in" filter="box(in)">
                                      <p:cBhvr>
                                        <p:cTn id="15" dur="500"/>
                                        <p:tgtEl>
                                          <p:spTgt spid="17411">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4" presetClass="entr" presetSubtype="16" fill="hold" nodeType="clickEffect">
                                  <p:stCondLst>
                                    <p:cond delay="0"/>
                                  </p:stCondLst>
                                  <p:childTnLst>
                                    <p:set>
                                      <p:cBhvr>
                                        <p:cTn id="19" dur="1" fill="hold">
                                          <p:stCondLst>
                                            <p:cond delay="0"/>
                                          </p:stCondLst>
                                        </p:cTn>
                                        <p:tgtEl>
                                          <p:spTgt spid="17411">
                                            <p:txEl>
                                              <p:pRg st="2" end="2"/>
                                            </p:txEl>
                                          </p:spTgt>
                                        </p:tgtEl>
                                        <p:attrNameLst>
                                          <p:attrName>style.visibility</p:attrName>
                                        </p:attrNameLst>
                                      </p:cBhvr>
                                      <p:to>
                                        <p:strVal val="visible"/>
                                      </p:to>
                                    </p:set>
                                    <p:animEffect transition="in" filter="box(in)">
                                      <p:cBhvr>
                                        <p:cTn id="20" dur="500"/>
                                        <p:tgtEl>
                                          <p:spTgt spid="17411">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3" presetClass="entr" presetSubtype="10" fill="hold" nodeType="clickEffect">
                                  <p:stCondLst>
                                    <p:cond delay="0"/>
                                  </p:stCondLst>
                                  <p:childTnLst>
                                    <p:set>
                                      <p:cBhvr>
                                        <p:cTn id="24" dur="1" fill="hold">
                                          <p:stCondLst>
                                            <p:cond delay="0"/>
                                          </p:stCondLst>
                                        </p:cTn>
                                        <p:tgtEl>
                                          <p:spTgt spid="17411">
                                            <p:txEl>
                                              <p:pRg st="3" end="3"/>
                                            </p:txEl>
                                          </p:spTgt>
                                        </p:tgtEl>
                                        <p:attrNameLst>
                                          <p:attrName>style.visibility</p:attrName>
                                        </p:attrNameLst>
                                      </p:cBhvr>
                                      <p:to>
                                        <p:strVal val="visible"/>
                                      </p:to>
                                    </p:set>
                                    <p:animEffect transition="in" filter="blinds(horizontal)">
                                      <p:cBhvr>
                                        <p:cTn id="25" dur="500"/>
                                        <p:tgtEl>
                                          <p:spTgt spid="17411">
                                            <p:txEl>
                                              <p:pRg st="3" end="3"/>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3" presetClass="entr" presetSubtype="10" fill="hold" nodeType="clickEffect">
                                  <p:stCondLst>
                                    <p:cond delay="0"/>
                                  </p:stCondLst>
                                  <p:childTnLst>
                                    <p:set>
                                      <p:cBhvr>
                                        <p:cTn id="29" dur="1" fill="hold">
                                          <p:stCondLst>
                                            <p:cond delay="0"/>
                                          </p:stCondLst>
                                        </p:cTn>
                                        <p:tgtEl>
                                          <p:spTgt spid="17411">
                                            <p:txEl>
                                              <p:pRg st="4" end="4"/>
                                            </p:txEl>
                                          </p:spTgt>
                                        </p:tgtEl>
                                        <p:attrNameLst>
                                          <p:attrName>style.visibility</p:attrName>
                                        </p:attrNameLst>
                                      </p:cBhvr>
                                      <p:to>
                                        <p:strVal val="visible"/>
                                      </p:to>
                                    </p:set>
                                    <p:animEffect transition="in" filter="blinds(horizontal)">
                                      <p:cBhvr>
                                        <p:cTn id="30" dur="500"/>
                                        <p:tgtEl>
                                          <p:spTgt spid="17411">
                                            <p:txEl>
                                              <p:pRg st="4" end="4"/>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3" presetClass="entr" presetSubtype="10" fill="hold" nodeType="clickEffect">
                                  <p:stCondLst>
                                    <p:cond delay="0"/>
                                  </p:stCondLst>
                                  <p:childTnLst>
                                    <p:set>
                                      <p:cBhvr>
                                        <p:cTn id="34" dur="1" fill="hold">
                                          <p:stCondLst>
                                            <p:cond delay="0"/>
                                          </p:stCondLst>
                                        </p:cTn>
                                        <p:tgtEl>
                                          <p:spTgt spid="17411">
                                            <p:txEl>
                                              <p:pRg st="5" end="5"/>
                                            </p:txEl>
                                          </p:spTgt>
                                        </p:tgtEl>
                                        <p:attrNameLst>
                                          <p:attrName>style.visibility</p:attrName>
                                        </p:attrNameLst>
                                      </p:cBhvr>
                                      <p:to>
                                        <p:strVal val="visible"/>
                                      </p:to>
                                    </p:set>
                                    <p:animEffect transition="in" filter="blinds(horizontal)">
                                      <p:cBhvr>
                                        <p:cTn id="35" dur="500"/>
                                        <p:tgtEl>
                                          <p:spTgt spid="17411">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0" grpId="0"/>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Tx/>
          <a:buSzTx/>
          <a:buFontTx/>
          <a:buChar char="•"/>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Tx/>
          <a:buSzTx/>
          <a:buFontTx/>
          <a:buChar char="•"/>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1793</TotalTime>
  <Words>1528</Words>
  <Application>Microsoft Office PowerPoint</Application>
  <PresentationFormat>On-screen Show (4:3)</PresentationFormat>
  <Paragraphs>199</Paragraphs>
  <Slides>31</Slides>
  <Notes>8</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Default Design</vt:lpstr>
      <vt:lpstr>The Making of  Medieval Europe</vt:lpstr>
      <vt:lpstr>Classes in Europe</vt:lpstr>
      <vt:lpstr>Growth of the Medieval Church</vt:lpstr>
      <vt:lpstr>Five Patriarchates</vt:lpstr>
      <vt:lpstr>The Head of the Church</vt:lpstr>
      <vt:lpstr>The Head of the Church</vt:lpstr>
      <vt:lpstr>The Church’s Teaching</vt:lpstr>
      <vt:lpstr>Warrior of the Church</vt:lpstr>
      <vt:lpstr>A New Western Empire</vt:lpstr>
      <vt:lpstr>The Mayors and the Palace</vt:lpstr>
      <vt:lpstr>The Empire of Charlemagne</vt:lpstr>
      <vt:lpstr>A Revival of Learning</vt:lpstr>
      <vt:lpstr>Carolingian Minuscule</vt:lpstr>
      <vt:lpstr>Carolingian Minuscule</vt:lpstr>
      <vt:lpstr>Carolingian Minuscule</vt:lpstr>
      <vt:lpstr>Carolingian Minuscule</vt:lpstr>
      <vt:lpstr>Carolingian Minuscule</vt:lpstr>
      <vt:lpstr>Disintegration of Charlemagne’s Empire</vt:lpstr>
      <vt:lpstr>Feudal system and the Manor</vt:lpstr>
      <vt:lpstr>Development of the feudal system</vt:lpstr>
      <vt:lpstr>Development of Feudalism</vt:lpstr>
      <vt:lpstr>Development of Feudalism</vt:lpstr>
      <vt:lpstr>Subinfeudation</vt:lpstr>
      <vt:lpstr>Feudal Relationships and Obligations</vt:lpstr>
      <vt:lpstr>The Life of the Nobility</vt:lpstr>
      <vt:lpstr>Slide 26</vt:lpstr>
      <vt:lpstr>     The Manor</vt:lpstr>
      <vt:lpstr>The Role of the Manor</vt:lpstr>
      <vt:lpstr>Description of a manor</vt:lpstr>
      <vt:lpstr>People in the Manor</vt:lpstr>
      <vt:lpstr>Life on the Manor</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Making of Medieval Europe</dc:title>
  <dc:creator>preferred customer</dc:creator>
  <cp:lastModifiedBy>Rebecca Lopez</cp:lastModifiedBy>
  <cp:revision>21</cp:revision>
  <dcterms:created xsi:type="dcterms:W3CDTF">2005-11-21T04:53:08Z</dcterms:created>
  <dcterms:modified xsi:type="dcterms:W3CDTF">2016-01-13T06:18:39Z</dcterms:modified>
</cp:coreProperties>
</file>